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Raleway"/>
      <p:regular r:id="rId72"/>
      <p:bold r:id="rId73"/>
      <p:italic r:id="rId74"/>
      <p:boldItalic r:id="rId75"/>
    </p:embeddedFont>
    <p:embeddedFont>
      <p:font typeface="Lexend SemiBold"/>
      <p:regular r:id="rId76"/>
      <p:bold r:id="rId77"/>
    </p:embeddedFont>
    <p:embeddedFont>
      <p:font typeface="Raleway SemiBold"/>
      <p:regular r:id="rId78"/>
      <p:bold r:id="rId79"/>
      <p:italic r:id="rId80"/>
      <p:boldItalic r:id="rId81"/>
    </p:embeddedFont>
    <p:embeddedFont>
      <p:font typeface="Roboto"/>
      <p:regular r:id="rId82"/>
      <p:bold r:id="rId83"/>
      <p:italic r:id="rId84"/>
      <p:boldItalic r:id="rId85"/>
    </p:embeddedFont>
    <p:embeddedFont>
      <p:font typeface="Lato"/>
      <p:regular r:id="rId86"/>
      <p:bold r:id="rId87"/>
      <p:italic r:id="rId88"/>
      <p:boldItalic r:id="rId89"/>
    </p:embeddedFont>
    <p:embeddedFont>
      <p:font typeface="Lexend Medium"/>
      <p:regular r:id="rId90"/>
      <p:bold r:id="rId91"/>
    </p:embeddedFont>
    <p:embeddedFont>
      <p:font typeface="Raleway Medium"/>
      <p:regular r:id="rId92"/>
      <p:bold r:id="rId93"/>
      <p:italic r:id="rId94"/>
      <p:boldItalic r:id="rId95"/>
    </p:embeddedFont>
    <p:embeddedFont>
      <p:font typeface="Lexend"/>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alewayMedium-boldItalic.fntdata"/><Relationship Id="rId94" Type="http://schemas.openxmlformats.org/officeDocument/2006/relationships/font" Target="fonts/RalewayMedium-italic.fntdata"/><Relationship Id="rId97" Type="http://schemas.openxmlformats.org/officeDocument/2006/relationships/font" Target="fonts/Lexend-bold.fntdata"/><Relationship Id="rId96" Type="http://schemas.openxmlformats.org/officeDocument/2006/relationships/font" Target="fonts/Lexen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exendMedium-bold.fntdata"/><Relationship Id="rId90" Type="http://schemas.openxmlformats.org/officeDocument/2006/relationships/font" Target="fonts/LexendMedium-regular.fntdata"/><Relationship Id="rId93" Type="http://schemas.openxmlformats.org/officeDocument/2006/relationships/font" Target="fonts/RalewayMedium-bold.fntdata"/><Relationship Id="rId92" Type="http://schemas.openxmlformats.org/officeDocument/2006/relationships/font" Target="fonts/RalewayMedium-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Lato-regular.fntdata"/><Relationship Id="rId85" Type="http://schemas.openxmlformats.org/officeDocument/2006/relationships/font" Target="fonts/Roboto-boldItalic.fntdata"/><Relationship Id="rId88" Type="http://schemas.openxmlformats.org/officeDocument/2006/relationships/font" Target="fonts/Lato-italic.fntdata"/><Relationship Id="rId87" Type="http://schemas.openxmlformats.org/officeDocument/2006/relationships/font" Target="fonts/Lato-bold.fntdata"/><Relationship Id="rId89" Type="http://schemas.openxmlformats.org/officeDocument/2006/relationships/font" Target="fonts/Lato-boldItalic.fntdata"/><Relationship Id="rId80" Type="http://schemas.openxmlformats.org/officeDocument/2006/relationships/font" Target="fonts/RalewaySemiBold-italic.fntdata"/><Relationship Id="rId82" Type="http://schemas.openxmlformats.org/officeDocument/2006/relationships/font" Target="fonts/Roboto-regular.fntdata"/><Relationship Id="rId81" Type="http://schemas.openxmlformats.org/officeDocument/2006/relationships/font" Target="fonts/Raleway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aleway-bold.fntdata"/><Relationship Id="rId72" Type="http://schemas.openxmlformats.org/officeDocument/2006/relationships/font" Target="fonts/Raleway-regular.fntdata"/><Relationship Id="rId75" Type="http://schemas.openxmlformats.org/officeDocument/2006/relationships/font" Target="fonts/Raleway-boldItalic.fntdata"/><Relationship Id="rId74" Type="http://schemas.openxmlformats.org/officeDocument/2006/relationships/font" Target="fonts/Raleway-italic.fntdata"/><Relationship Id="rId77" Type="http://schemas.openxmlformats.org/officeDocument/2006/relationships/font" Target="fonts/LexendSemiBold-bold.fntdata"/><Relationship Id="rId76" Type="http://schemas.openxmlformats.org/officeDocument/2006/relationships/font" Target="fonts/LexendSemiBold-regular.fntdata"/><Relationship Id="rId79" Type="http://schemas.openxmlformats.org/officeDocument/2006/relationships/font" Target="fonts/RalewaySemiBold-bold.fntdata"/><Relationship Id="rId78" Type="http://schemas.openxmlformats.org/officeDocument/2006/relationships/font" Target="fonts/RalewaySemiBold-regular.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da3aea2c0_5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da3aea2c0_5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da3aea2c0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da3aea2c0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da3aea2c0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ada3aea2c0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ae08aea5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ae08aea5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e08aea5e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e08aea5e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e08aea5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e08aea5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e08aea5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e08aea5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ae08aea5e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ae08aea5e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ee82583fa5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ee82583fa5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da3aea2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ada3aea2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ada3aea2c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ada3aea2c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ada3aea2c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ada3aea2c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ada3aea2c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ada3aea2c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ada3aea2c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ada3aea2c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ada3aea2c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ada3aea2c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da3aea2c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da3aea2c0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ada3aea2c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ada3aea2c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ada3aea2c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ada3aea2c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ada3aea2c0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ada3aea2c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ada3aea2c0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ada3aea2c0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ada3aea2c0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ada3aea2c0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ada3aea2c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ada3aea2c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ada3aea2c0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ada3aea2c0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ada3aea2c0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ada3aea2c0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ada3aea2c0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ada3aea2c0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ada3aea2c0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ada3aea2c0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da3aea2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da3aea2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ada3aea2c0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ada3aea2c0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ada3aea2c0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ada3aea2c0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ada3aea2c0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ada3aea2c0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da3aea2c0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da3aea2c0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ae08aea5e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ae08aea5e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ae08aea5e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ae08aea5e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ae08aea5e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ae08aea5e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ae08aea5e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ae08aea5e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ae08aea5e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ae08aea5e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ada3aea2c0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ada3aea2c0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da3aea2c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da3aea2c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ae08aea5e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ae08aea5e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ae08aea5e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ae08aea5e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ae08aea5e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ae08aea5e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ada3aea2c0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ada3aea2c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ada3aea2c0_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ada3aea2c0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ae404611a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ae404611a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ae404611a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ae404611a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ae404611a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ae404611a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ae404611a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ae404611ab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ada3aea2c0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ada3aea2c0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da3aea2c0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da3aea2c0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ada3aea2c0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ada3aea2c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adfe80fba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adfe80fba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adfe80fba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adfe80fba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adfe80fb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adfe80fb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adfe80fba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adfe80fba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ae404611ab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ae404611ab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da3aea2c0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da3aea2c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da3aea2c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da3aea2c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da3aea2c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ada3aea2c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latin typeface="Raleway"/>
                <a:ea typeface="Raleway"/>
                <a:cs typeface="Raleway"/>
                <a:sym typeface="Raleway"/>
              </a:rPr>
              <a:t>Confidentiel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latin typeface="Raleway"/>
                <a:ea typeface="Raleway"/>
                <a:cs typeface="Raleway"/>
                <a:sym typeface="Raleway"/>
              </a:rPr>
              <a:t>Personnalisé pour </a:t>
            </a:r>
            <a:r>
              <a:rPr b="1" lang="fr" sz="600">
                <a:latin typeface="Raleway"/>
                <a:ea typeface="Raleway"/>
                <a:cs typeface="Raleway"/>
                <a:sym typeface="Raleway"/>
              </a:rPr>
              <a:t>Nom de l'entreprise</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FFFF"/>
                </a:solidFill>
                <a:latin typeface="Raleway"/>
                <a:ea typeface="Raleway"/>
                <a:cs typeface="Raleway"/>
                <a:sym typeface="Raleway"/>
              </a:rPr>
              <a:t>Confidentiel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FFFF"/>
                </a:solidFill>
                <a:latin typeface="Raleway"/>
                <a:ea typeface="Raleway"/>
                <a:cs typeface="Raleway"/>
                <a:sym typeface="Raleway"/>
              </a:rPr>
              <a:t>Personnalisé pour </a:t>
            </a:r>
            <a:r>
              <a:rPr b="1" lang="fr" sz="600">
                <a:solidFill>
                  <a:srgbClr val="FFFFFF"/>
                </a:solidFill>
                <a:latin typeface="Raleway"/>
                <a:ea typeface="Raleway"/>
                <a:cs typeface="Raleway"/>
                <a:sym typeface="Raleway"/>
              </a:rPr>
              <a:t>Nom de l'entreprise</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slow">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9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9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7.png"/><Relationship Id="rId4" Type="http://schemas.openxmlformats.org/officeDocument/2006/relationships/image" Target="../media/image34.jpg"/><Relationship Id="rId5" Type="http://schemas.openxmlformats.org/officeDocument/2006/relationships/image" Target="../media/image95.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98.png"/><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36.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44.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37.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0.png"/><Relationship Id="rId6" Type="http://schemas.openxmlformats.org/officeDocument/2006/relationships/image" Target="../media/image41.png"/><Relationship Id="rId7"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47.png"/><Relationship Id="rId5"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65.png"/><Relationship Id="rId7"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9.pn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68.png"/><Relationship Id="rId7"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60.png"/><Relationship Id="rId6"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70.png"/><Relationship Id="rId6" Type="http://schemas.openxmlformats.org/officeDocument/2006/relationships/image" Target="../media/image64.png"/><Relationship Id="rId7" Type="http://schemas.openxmlformats.org/officeDocument/2006/relationships/image" Target="../media/image61.png"/><Relationship Id="rId8"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55.png"/><Relationship Id="rId4" Type="http://schemas.openxmlformats.org/officeDocument/2006/relationships/image" Target="../media/image69.png"/><Relationship Id="rId5"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83.png"/><Relationship Id="rId5" Type="http://schemas.openxmlformats.org/officeDocument/2006/relationships/image" Target="../media/image55.png"/><Relationship Id="rId6"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75.png"/><Relationship Id="rId6"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58.png"/><Relationship Id="rId4" Type="http://schemas.openxmlformats.org/officeDocument/2006/relationships/image" Target="../media/image66.png"/><Relationship Id="rId5" Type="http://schemas.openxmlformats.org/officeDocument/2006/relationships/image" Target="../media/image76.png"/><Relationship Id="rId6" Type="http://schemas.openxmlformats.org/officeDocument/2006/relationships/image" Target="../media/image46.png"/><Relationship Id="rId7"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58.png"/><Relationship Id="rId4" Type="http://schemas.openxmlformats.org/officeDocument/2006/relationships/image" Target="../media/image71.png"/><Relationship Id="rId5" Type="http://schemas.openxmlformats.org/officeDocument/2006/relationships/image" Target="../media/image77.png"/><Relationship Id="rId6" Type="http://schemas.openxmlformats.org/officeDocument/2006/relationships/image" Target="../media/image74.png"/><Relationship Id="rId7"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85.png"/><Relationship Id="rId4" Type="http://schemas.openxmlformats.org/officeDocument/2006/relationships/image" Target="../media/image73.png"/><Relationship Id="rId5" Type="http://schemas.openxmlformats.org/officeDocument/2006/relationships/image" Target="../media/image58.png"/><Relationship Id="rId6"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58.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84.png"/><Relationship Id="rId7"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80.png"/><Relationship Id="rId4" Type="http://schemas.openxmlformats.org/officeDocument/2006/relationships/image" Target="../media/image86.png"/><Relationship Id="rId5" Type="http://schemas.openxmlformats.org/officeDocument/2006/relationships/image" Target="../media/image82.png"/><Relationship Id="rId6" Type="http://schemas.openxmlformats.org/officeDocument/2006/relationships/image" Target="../media/image90.png"/><Relationship Id="rId7" Type="http://schemas.openxmlformats.org/officeDocument/2006/relationships/image" Target="../media/image58.png"/><Relationship Id="rId8"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9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87.png"/><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88.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88.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87.png"/><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88.png"/><Relationship Id="rId4" Type="http://schemas.openxmlformats.org/officeDocument/2006/relationships/image" Target="../media/image91.png"/><Relationship Id="rId5"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92.png"/><Relationship Id="rId4" Type="http://schemas.openxmlformats.org/officeDocument/2006/relationships/hyperlink" Target="http://drive.google.com/file/d/1Rk3F7O3Xp_wSz2MBXFSkBGXHS2LNU7fk/view" TargetMode="External"/><Relationship Id="rId5" Type="http://schemas.openxmlformats.org/officeDocument/2006/relationships/image" Target="../media/image9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56652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4800">
                <a:solidFill>
                  <a:srgbClr val="000000"/>
                </a:solidFill>
              </a:rPr>
              <a:t>Projet de site internet - EduTech</a:t>
            </a:r>
            <a:endParaRPr/>
          </a:p>
        </p:txBody>
      </p:sp>
      <p:sp>
        <p:nvSpPr>
          <p:cNvPr id="177" name="Google Shape;177;p18"/>
          <p:cNvSpPr txBox="1"/>
          <p:nvPr>
            <p:ph idx="1" type="subTitle"/>
          </p:nvPr>
        </p:nvSpPr>
        <p:spPr>
          <a:xfrm>
            <a:off x="729563" y="2948497"/>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400"/>
              <a:t>Gestion d’offres de stage et d’alternance</a:t>
            </a:r>
            <a:endParaRPr b="1" sz="1400"/>
          </a:p>
        </p:txBody>
      </p:sp>
      <p:sp>
        <p:nvSpPr>
          <p:cNvPr id="178" name="Google Shape;178;p18"/>
          <p:cNvSpPr/>
          <p:nvPr/>
        </p:nvSpPr>
        <p:spPr>
          <a:xfrm>
            <a:off x="2043900" y="200600"/>
            <a:ext cx="722400" cy="8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9" name="Google Shape;179;p18"/>
          <p:cNvSpPr txBox="1"/>
          <p:nvPr/>
        </p:nvSpPr>
        <p:spPr>
          <a:xfrm>
            <a:off x="1984500" y="92825"/>
            <a:ext cx="841200" cy="1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700">
                <a:solidFill>
                  <a:schemeClr val="accent1"/>
                </a:solidFill>
                <a:latin typeface="Lato"/>
                <a:ea typeface="Lato"/>
                <a:cs typeface="Lato"/>
                <a:sym typeface="Lato"/>
              </a:rPr>
              <a:t>EduTech</a:t>
            </a:r>
            <a:endParaRPr b="1" sz="700">
              <a:solidFill>
                <a:schemeClr val="accent1"/>
              </a:solidFill>
              <a:latin typeface="Lato"/>
              <a:ea typeface="Lato"/>
              <a:cs typeface="Lato"/>
              <a:sym typeface="Lato"/>
            </a:endParaRPr>
          </a:p>
        </p:txBody>
      </p:sp>
      <p:sp>
        <p:nvSpPr>
          <p:cNvPr id="180" name="Google Shape;180;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0" name="Shape 260"/>
        <p:cNvGrpSpPr/>
        <p:nvPr/>
      </p:nvGrpSpPr>
      <p:grpSpPr>
        <a:xfrm>
          <a:off x="0" y="0"/>
          <a:ext cx="0" cy="0"/>
          <a:chOff x="0" y="0"/>
          <a:chExt cx="0" cy="0"/>
        </a:xfrm>
      </p:grpSpPr>
      <p:pic>
        <p:nvPicPr>
          <p:cNvPr id="261" name="Google Shape;261;p27"/>
          <p:cNvPicPr preferRelativeResize="0"/>
          <p:nvPr/>
        </p:nvPicPr>
        <p:blipFill>
          <a:blip r:embed="rId3">
            <a:alphaModFix/>
          </a:blip>
          <a:stretch>
            <a:fillRect/>
          </a:stretch>
        </p:blipFill>
        <p:spPr>
          <a:xfrm>
            <a:off x="515725" y="1071900"/>
            <a:ext cx="1257300" cy="180975"/>
          </a:xfrm>
          <a:prstGeom prst="rect">
            <a:avLst/>
          </a:prstGeom>
          <a:noFill/>
          <a:ln>
            <a:noFill/>
          </a:ln>
        </p:spPr>
      </p:pic>
      <p:sp>
        <p:nvSpPr>
          <p:cNvPr id="262" name="Google Shape;262;p27"/>
          <p:cNvSpPr/>
          <p:nvPr/>
        </p:nvSpPr>
        <p:spPr>
          <a:xfrm>
            <a:off x="1065150" y="1252875"/>
            <a:ext cx="7013700" cy="379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63" name="Google Shape;263;p27"/>
          <p:cNvPicPr preferRelativeResize="0"/>
          <p:nvPr/>
        </p:nvPicPr>
        <p:blipFill>
          <a:blip r:embed="rId4">
            <a:alphaModFix/>
          </a:blip>
          <a:stretch>
            <a:fillRect/>
          </a:stretch>
        </p:blipFill>
        <p:spPr>
          <a:xfrm>
            <a:off x="1249826" y="1424800"/>
            <a:ext cx="6645625" cy="3446075"/>
          </a:xfrm>
          <a:prstGeom prst="rect">
            <a:avLst/>
          </a:prstGeom>
          <a:noFill/>
          <a:ln>
            <a:noFill/>
          </a:ln>
        </p:spPr>
      </p:pic>
      <p:sp>
        <p:nvSpPr>
          <p:cNvPr id="264" name="Google Shape;264;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65" name="Google Shape;265;p27"/>
          <p:cNvPicPr preferRelativeResize="0"/>
          <p:nvPr/>
        </p:nvPicPr>
        <p:blipFill>
          <a:blip r:embed="rId5">
            <a:alphaModFix/>
          </a:blip>
          <a:stretch>
            <a:fillRect/>
          </a:stretch>
        </p:blipFill>
        <p:spPr>
          <a:xfrm>
            <a:off x="659300" y="242050"/>
            <a:ext cx="5147875" cy="92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28"/>
          <p:cNvSpPr txBox="1"/>
          <p:nvPr>
            <p:ph type="title"/>
          </p:nvPr>
        </p:nvSpPr>
        <p:spPr>
          <a:xfrm>
            <a:off x="298125" y="1494975"/>
            <a:ext cx="466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7000">
                <a:solidFill>
                  <a:srgbClr val="303030"/>
                </a:solidFill>
              </a:rPr>
              <a:t>Back-End</a:t>
            </a:r>
            <a:endParaRPr sz="7000">
              <a:solidFill>
                <a:srgbClr val="303030"/>
              </a:solidFill>
            </a:endParaRPr>
          </a:p>
        </p:txBody>
      </p:sp>
      <p:sp>
        <p:nvSpPr>
          <p:cNvPr id="271" name="Google Shape;271;p28"/>
          <p:cNvSpPr/>
          <p:nvPr/>
        </p:nvSpPr>
        <p:spPr>
          <a:xfrm>
            <a:off x="534300" y="3527175"/>
            <a:ext cx="3978900" cy="1089000"/>
          </a:xfrm>
          <a:prstGeom prst="rect">
            <a:avLst/>
          </a:prstGeom>
          <a:solidFill>
            <a:srgbClr val="FFAB7F"/>
          </a:solidFill>
          <a:ln cap="flat" cmpd="sng" w="9525">
            <a:solidFill>
              <a:srgbClr val="FFAB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2" name="Google Shape;272;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p:nvPr/>
        </p:nvSpPr>
        <p:spPr>
          <a:xfrm>
            <a:off x="5300073" y="262950"/>
            <a:ext cx="3132900" cy="15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8" name="Google Shape;278;p29"/>
          <p:cNvSpPr/>
          <p:nvPr/>
        </p:nvSpPr>
        <p:spPr>
          <a:xfrm>
            <a:off x="326975" y="262975"/>
            <a:ext cx="3882000" cy="15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79" name="Google Shape;279;p29"/>
          <p:cNvSpPr/>
          <p:nvPr/>
        </p:nvSpPr>
        <p:spPr>
          <a:xfrm>
            <a:off x="162950" y="2078229"/>
            <a:ext cx="8829000" cy="294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0" name="Google Shape;280;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cxnSp>
        <p:nvCxnSpPr>
          <p:cNvPr id="281" name="Google Shape;281;p29"/>
          <p:cNvCxnSpPr/>
          <p:nvPr/>
        </p:nvCxnSpPr>
        <p:spPr>
          <a:xfrm rot="10800000">
            <a:off x="17400" y="1817125"/>
            <a:ext cx="9109200" cy="6300"/>
          </a:xfrm>
          <a:prstGeom prst="straightConnector1">
            <a:avLst/>
          </a:prstGeom>
          <a:noFill/>
          <a:ln cap="flat" cmpd="sng" w="9525">
            <a:solidFill>
              <a:schemeClr val="lt2"/>
            </a:solidFill>
            <a:prstDash val="dot"/>
            <a:round/>
            <a:headEnd len="med" w="med" type="none"/>
            <a:tailEnd len="med" w="med" type="none"/>
          </a:ln>
        </p:spPr>
      </p:cxnSp>
      <p:pic>
        <p:nvPicPr>
          <p:cNvPr id="282" name="Google Shape;282;p29"/>
          <p:cNvPicPr preferRelativeResize="0"/>
          <p:nvPr/>
        </p:nvPicPr>
        <p:blipFill>
          <a:blip r:embed="rId3">
            <a:alphaModFix/>
          </a:blip>
          <a:stretch>
            <a:fillRect/>
          </a:stretch>
        </p:blipFill>
        <p:spPr>
          <a:xfrm>
            <a:off x="421600" y="365675"/>
            <a:ext cx="3695400" cy="1343050"/>
          </a:xfrm>
          <a:prstGeom prst="rect">
            <a:avLst/>
          </a:prstGeom>
          <a:noFill/>
          <a:ln>
            <a:noFill/>
          </a:ln>
        </p:spPr>
      </p:pic>
      <p:sp>
        <p:nvSpPr>
          <p:cNvPr id="283" name="Google Shape;283;p29"/>
          <p:cNvSpPr txBox="1"/>
          <p:nvPr/>
        </p:nvSpPr>
        <p:spPr>
          <a:xfrm>
            <a:off x="1637200" y="-72290"/>
            <a:ext cx="12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USE CASES</a:t>
            </a:r>
            <a:endParaRPr sz="1500">
              <a:solidFill>
                <a:schemeClr val="lt1"/>
              </a:solidFill>
              <a:latin typeface="Lexend SemiBold"/>
              <a:ea typeface="Lexend SemiBold"/>
              <a:cs typeface="Lexend SemiBold"/>
              <a:sym typeface="Lexend SemiBold"/>
            </a:endParaRPr>
          </a:p>
        </p:txBody>
      </p:sp>
      <p:pic>
        <p:nvPicPr>
          <p:cNvPr id="284" name="Google Shape;284;p29"/>
          <p:cNvPicPr preferRelativeResize="0"/>
          <p:nvPr/>
        </p:nvPicPr>
        <p:blipFill rotWithShape="1">
          <a:blip r:embed="rId4">
            <a:alphaModFix/>
          </a:blip>
          <a:srcRect b="29947" l="0" r="0" t="0"/>
          <a:stretch/>
        </p:blipFill>
        <p:spPr>
          <a:xfrm>
            <a:off x="295963" y="2212854"/>
            <a:ext cx="8552075" cy="2651963"/>
          </a:xfrm>
          <a:prstGeom prst="rect">
            <a:avLst/>
          </a:prstGeom>
          <a:noFill/>
          <a:ln>
            <a:noFill/>
          </a:ln>
        </p:spPr>
      </p:pic>
      <p:cxnSp>
        <p:nvCxnSpPr>
          <p:cNvPr id="285" name="Google Shape;285;p29"/>
          <p:cNvCxnSpPr/>
          <p:nvPr/>
        </p:nvCxnSpPr>
        <p:spPr>
          <a:xfrm>
            <a:off x="4572000" y="0"/>
            <a:ext cx="0" cy="1809000"/>
          </a:xfrm>
          <a:prstGeom prst="straightConnector1">
            <a:avLst/>
          </a:prstGeom>
          <a:noFill/>
          <a:ln cap="flat" cmpd="sng" w="9525">
            <a:solidFill>
              <a:schemeClr val="lt2"/>
            </a:solidFill>
            <a:prstDash val="dot"/>
            <a:round/>
            <a:headEnd len="med" w="med" type="none"/>
            <a:tailEnd len="med" w="med" type="none"/>
          </a:ln>
        </p:spPr>
      </p:cxnSp>
      <p:sp>
        <p:nvSpPr>
          <p:cNvPr id="286" name="Google Shape;286;p29"/>
          <p:cNvSpPr txBox="1"/>
          <p:nvPr/>
        </p:nvSpPr>
        <p:spPr>
          <a:xfrm>
            <a:off x="5300073" y="395250"/>
            <a:ext cx="31329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Afficher la liste complète des offres</a:t>
            </a:r>
            <a:endParaRPr sz="1100">
              <a:solidFill>
                <a:schemeClr val="lt1"/>
              </a:solidFill>
              <a:latin typeface="Raleway Medium"/>
              <a:ea typeface="Raleway Medium"/>
              <a:cs typeface="Raleway Medium"/>
              <a:sym typeface="Raleway Medium"/>
            </a:endParaRPr>
          </a:p>
          <a:p>
            <a:pPr indent="-298450" lvl="0" marL="4572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Rechercher </a:t>
            </a:r>
            <a:r>
              <a:rPr lang="fr" sz="1100">
                <a:solidFill>
                  <a:schemeClr val="lt1"/>
                </a:solidFill>
                <a:latin typeface="Raleway Medium"/>
                <a:ea typeface="Raleway Medium"/>
                <a:cs typeface="Raleway Medium"/>
                <a:sym typeface="Raleway Medium"/>
              </a:rPr>
              <a:t>par </a:t>
            </a:r>
            <a:r>
              <a:rPr lang="fr" sz="1100">
                <a:solidFill>
                  <a:schemeClr val="lt1"/>
                </a:solidFill>
                <a:latin typeface="Raleway Medium"/>
                <a:ea typeface="Raleway Medium"/>
                <a:cs typeface="Raleway Medium"/>
                <a:sym typeface="Raleway Medium"/>
              </a:rPr>
              <a:t>:</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Nom de l’offre</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Date</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Niveau requis</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Type (Stage ou Alternance)</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Lieux </a:t>
            </a:r>
            <a:endParaRPr sz="1100">
              <a:solidFill>
                <a:schemeClr val="lt1"/>
              </a:solidFill>
              <a:latin typeface="Raleway Medium"/>
              <a:ea typeface="Raleway Medium"/>
              <a:cs typeface="Raleway Medium"/>
              <a:sym typeface="Raleway Medium"/>
            </a:endParaRPr>
          </a:p>
        </p:txBody>
      </p:sp>
      <p:sp>
        <p:nvSpPr>
          <p:cNvPr id="287" name="Google Shape;287;p29"/>
          <p:cNvSpPr txBox="1"/>
          <p:nvPr/>
        </p:nvSpPr>
        <p:spPr>
          <a:xfrm>
            <a:off x="4253900" y="1750469"/>
            <a:ext cx="64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SITE</a:t>
            </a:r>
            <a:endParaRPr sz="1500">
              <a:solidFill>
                <a:schemeClr val="lt1"/>
              </a:solidFill>
              <a:latin typeface="Lexend SemiBold"/>
              <a:ea typeface="Lexend SemiBold"/>
              <a:cs typeface="Lexend SemiBold"/>
              <a:sym typeface="Lexend SemiBold"/>
            </a:endParaRPr>
          </a:p>
        </p:txBody>
      </p:sp>
      <p:sp>
        <p:nvSpPr>
          <p:cNvPr id="288" name="Google Shape;288;p29"/>
          <p:cNvSpPr txBox="1"/>
          <p:nvPr/>
        </p:nvSpPr>
        <p:spPr>
          <a:xfrm>
            <a:off x="5787432" y="-72300"/>
            <a:ext cx="215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FONCTIONNALITÉS</a:t>
            </a:r>
            <a:endParaRPr sz="1500">
              <a:solidFill>
                <a:schemeClr val="lt1"/>
              </a:solidFill>
              <a:latin typeface="Lexend SemiBold"/>
              <a:ea typeface="Lexend SemiBold"/>
              <a:cs typeface="Lexend SemiBold"/>
              <a:sym typeface="Lexen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p:nvPr/>
        </p:nvSpPr>
        <p:spPr>
          <a:xfrm>
            <a:off x="4654825" y="2165975"/>
            <a:ext cx="4224600" cy="291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4" name="Google Shape;294;p30"/>
          <p:cNvSpPr/>
          <p:nvPr/>
        </p:nvSpPr>
        <p:spPr>
          <a:xfrm>
            <a:off x="210000" y="2165975"/>
            <a:ext cx="4224600" cy="291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5" name="Google Shape;295;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96" name="Google Shape;296;p30"/>
          <p:cNvPicPr preferRelativeResize="0"/>
          <p:nvPr/>
        </p:nvPicPr>
        <p:blipFill>
          <a:blip r:embed="rId3">
            <a:alphaModFix/>
          </a:blip>
          <a:stretch>
            <a:fillRect/>
          </a:stretch>
        </p:blipFill>
        <p:spPr>
          <a:xfrm>
            <a:off x="339638" y="2274225"/>
            <a:ext cx="3973624" cy="2697575"/>
          </a:xfrm>
          <a:prstGeom prst="rect">
            <a:avLst/>
          </a:prstGeom>
          <a:noFill/>
          <a:ln>
            <a:noFill/>
          </a:ln>
        </p:spPr>
      </p:pic>
      <p:sp>
        <p:nvSpPr>
          <p:cNvPr id="297" name="Google Shape;297;p30"/>
          <p:cNvSpPr/>
          <p:nvPr/>
        </p:nvSpPr>
        <p:spPr>
          <a:xfrm>
            <a:off x="5300073" y="262950"/>
            <a:ext cx="3132900" cy="15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 name="Google Shape;298;p30"/>
          <p:cNvSpPr/>
          <p:nvPr/>
        </p:nvSpPr>
        <p:spPr>
          <a:xfrm>
            <a:off x="290800" y="438000"/>
            <a:ext cx="3957000" cy="117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99" name="Google Shape;299;p30"/>
          <p:cNvCxnSpPr/>
          <p:nvPr/>
        </p:nvCxnSpPr>
        <p:spPr>
          <a:xfrm rot="10800000">
            <a:off x="17400" y="1817125"/>
            <a:ext cx="9109200" cy="6300"/>
          </a:xfrm>
          <a:prstGeom prst="straightConnector1">
            <a:avLst/>
          </a:prstGeom>
          <a:noFill/>
          <a:ln cap="flat" cmpd="sng" w="9525">
            <a:solidFill>
              <a:schemeClr val="lt2"/>
            </a:solidFill>
            <a:prstDash val="dot"/>
            <a:round/>
            <a:headEnd len="med" w="med" type="none"/>
            <a:tailEnd len="med" w="med" type="none"/>
          </a:ln>
        </p:spPr>
      </p:cxnSp>
      <p:sp>
        <p:nvSpPr>
          <p:cNvPr id="300" name="Google Shape;300;p30"/>
          <p:cNvSpPr txBox="1"/>
          <p:nvPr/>
        </p:nvSpPr>
        <p:spPr>
          <a:xfrm>
            <a:off x="1637200" y="-72290"/>
            <a:ext cx="12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USE CASES</a:t>
            </a:r>
            <a:endParaRPr sz="1500">
              <a:solidFill>
                <a:schemeClr val="lt1"/>
              </a:solidFill>
              <a:latin typeface="Lexend SemiBold"/>
              <a:ea typeface="Lexend SemiBold"/>
              <a:cs typeface="Lexend SemiBold"/>
              <a:sym typeface="Lexend SemiBold"/>
            </a:endParaRPr>
          </a:p>
        </p:txBody>
      </p:sp>
      <p:cxnSp>
        <p:nvCxnSpPr>
          <p:cNvPr id="301" name="Google Shape;301;p30"/>
          <p:cNvCxnSpPr/>
          <p:nvPr/>
        </p:nvCxnSpPr>
        <p:spPr>
          <a:xfrm>
            <a:off x="4572000" y="0"/>
            <a:ext cx="0" cy="1809000"/>
          </a:xfrm>
          <a:prstGeom prst="straightConnector1">
            <a:avLst/>
          </a:prstGeom>
          <a:noFill/>
          <a:ln cap="flat" cmpd="sng" w="9525">
            <a:solidFill>
              <a:schemeClr val="lt2"/>
            </a:solidFill>
            <a:prstDash val="dot"/>
            <a:round/>
            <a:headEnd len="med" w="med" type="none"/>
            <a:tailEnd len="med" w="med" type="none"/>
          </a:ln>
        </p:spPr>
      </p:cxnSp>
      <p:sp>
        <p:nvSpPr>
          <p:cNvPr id="302" name="Google Shape;302;p30"/>
          <p:cNvSpPr txBox="1"/>
          <p:nvPr/>
        </p:nvSpPr>
        <p:spPr>
          <a:xfrm>
            <a:off x="5300073" y="395250"/>
            <a:ext cx="31329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Afficher la liste complète des offres</a:t>
            </a:r>
            <a:endParaRPr sz="1100">
              <a:solidFill>
                <a:schemeClr val="lt1"/>
              </a:solidFill>
              <a:latin typeface="Raleway Medium"/>
              <a:ea typeface="Raleway Medium"/>
              <a:cs typeface="Raleway Medium"/>
              <a:sym typeface="Raleway Medium"/>
            </a:endParaRPr>
          </a:p>
          <a:p>
            <a:pPr indent="-298450" lvl="0" marL="4572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Rechercher par :</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Nom de l’offre</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Date</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Niveau requis</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Type (Stage ou Alternance)</a:t>
            </a:r>
            <a:endParaRPr sz="1100">
              <a:solidFill>
                <a:schemeClr val="lt1"/>
              </a:solidFill>
              <a:latin typeface="Raleway Medium"/>
              <a:ea typeface="Raleway Medium"/>
              <a:cs typeface="Raleway Medium"/>
              <a:sym typeface="Raleway Medium"/>
            </a:endParaRPr>
          </a:p>
          <a:p>
            <a:pPr indent="-298450" lvl="1" marL="914400" rtl="0" algn="l">
              <a:lnSpc>
                <a:spcPct val="100000"/>
              </a:lnSpc>
              <a:spcBef>
                <a:spcPts val="0"/>
              </a:spcBef>
              <a:spcAft>
                <a:spcPts val="0"/>
              </a:spcAft>
              <a:buClr>
                <a:schemeClr val="lt1"/>
              </a:buClr>
              <a:buSzPts val="1100"/>
              <a:buFont typeface="Raleway Medium"/>
              <a:buChar char="○"/>
            </a:pPr>
            <a:r>
              <a:rPr lang="fr" sz="1100">
                <a:solidFill>
                  <a:schemeClr val="lt1"/>
                </a:solidFill>
                <a:latin typeface="Raleway Medium"/>
                <a:ea typeface="Raleway Medium"/>
                <a:cs typeface="Raleway Medium"/>
                <a:sym typeface="Raleway Medium"/>
              </a:rPr>
              <a:t>Lieux </a:t>
            </a:r>
            <a:endParaRPr sz="1100">
              <a:solidFill>
                <a:schemeClr val="lt1"/>
              </a:solidFill>
              <a:latin typeface="Raleway Medium"/>
              <a:ea typeface="Raleway Medium"/>
              <a:cs typeface="Raleway Medium"/>
              <a:sym typeface="Raleway Medium"/>
            </a:endParaRPr>
          </a:p>
        </p:txBody>
      </p:sp>
      <p:sp>
        <p:nvSpPr>
          <p:cNvPr id="303" name="Google Shape;303;p30"/>
          <p:cNvSpPr txBox="1"/>
          <p:nvPr/>
        </p:nvSpPr>
        <p:spPr>
          <a:xfrm>
            <a:off x="4253900" y="1750469"/>
            <a:ext cx="64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SITE</a:t>
            </a:r>
            <a:endParaRPr sz="1500">
              <a:solidFill>
                <a:schemeClr val="lt1"/>
              </a:solidFill>
              <a:latin typeface="Lexend SemiBold"/>
              <a:ea typeface="Lexend SemiBold"/>
              <a:cs typeface="Lexend SemiBold"/>
              <a:sym typeface="Lexend SemiBold"/>
            </a:endParaRPr>
          </a:p>
        </p:txBody>
      </p:sp>
      <p:sp>
        <p:nvSpPr>
          <p:cNvPr id="304" name="Google Shape;304;p30"/>
          <p:cNvSpPr txBox="1"/>
          <p:nvPr/>
        </p:nvSpPr>
        <p:spPr>
          <a:xfrm>
            <a:off x="5787432" y="-72300"/>
            <a:ext cx="215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FONCTIONNALITÉS</a:t>
            </a:r>
            <a:endParaRPr sz="1500">
              <a:solidFill>
                <a:schemeClr val="lt1"/>
              </a:solidFill>
              <a:latin typeface="Lexend SemiBold"/>
              <a:ea typeface="Lexend SemiBold"/>
              <a:cs typeface="Lexend SemiBold"/>
              <a:sym typeface="Lexend SemiBold"/>
            </a:endParaRPr>
          </a:p>
        </p:txBody>
      </p:sp>
      <p:pic>
        <p:nvPicPr>
          <p:cNvPr id="305" name="Google Shape;305;p30"/>
          <p:cNvPicPr preferRelativeResize="0"/>
          <p:nvPr/>
        </p:nvPicPr>
        <p:blipFill>
          <a:blip r:embed="rId4">
            <a:alphaModFix/>
          </a:blip>
          <a:stretch>
            <a:fillRect/>
          </a:stretch>
        </p:blipFill>
        <p:spPr>
          <a:xfrm>
            <a:off x="383239" y="537788"/>
            <a:ext cx="3756975" cy="977825"/>
          </a:xfrm>
          <a:prstGeom prst="rect">
            <a:avLst/>
          </a:prstGeom>
          <a:noFill/>
          <a:ln>
            <a:noFill/>
          </a:ln>
        </p:spPr>
      </p:pic>
      <p:pic>
        <p:nvPicPr>
          <p:cNvPr id="306" name="Google Shape;306;p30"/>
          <p:cNvPicPr preferRelativeResize="0"/>
          <p:nvPr/>
        </p:nvPicPr>
        <p:blipFill>
          <a:blip r:embed="rId5">
            <a:alphaModFix/>
          </a:blip>
          <a:stretch>
            <a:fillRect/>
          </a:stretch>
        </p:blipFill>
        <p:spPr>
          <a:xfrm>
            <a:off x="4808867" y="2274225"/>
            <a:ext cx="3948984" cy="2697575"/>
          </a:xfrm>
          <a:prstGeom prst="rect">
            <a:avLst/>
          </a:prstGeom>
          <a:noFill/>
          <a:ln>
            <a:noFill/>
          </a:ln>
        </p:spPr>
      </p:pic>
      <p:sp>
        <p:nvSpPr>
          <p:cNvPr id="307" name="Google Shape;307;p30"/>
          <p:cNvSpPr txBox="1"/>
          <p:nvPr/>
        </p:nvSpPr>
        <p:spPr>
          <a:xfrm>
            <a:off x="1247350" y="1944875"/>
            <a:ext cx="215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Sélection d’un Stage</a:t>
            </a:r>
            <a:endParaRPr sz="1500">
              <a:solidFill>
                <a:schemeClr val="lt1"/>
              </a:solidFill>
              <a:latin typeface="Lexend SemiBold"/>
              <a:ea typeface="Lexend SemiBold"/>
              <a:cs typeface="Lexend SemiBold"/>
              <a:sym typeface="Lexend SemiBold"/>
            </a:endParaRPr>
          </a:p>
        </p:txBody>
      </p:sp>
      <p:sp>
        <p:nvSpPr>
          <p:cNvPr id="308" name="Google Shape;308;p30"/>
          <p:cNvSpPr txBox="1"/>
          <p:nvPr/>
        </p:nvSpPr>
        <p:spPr>
          <a:xfrm>
            <a:off x="5412063" y="1944875"/>
            <a:ext cx="274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Sélection d’une Alternance</a:t>
            </a:r>
            <a:endParaRPr sz="1500">
              <a:solidFill>
                <a:schemeClr val="lt1"/>
              </a:solidFill>
              <a:latin typeface="Lexend SemiBold"/>
              <a:ea typeface="Lexend SemiBold"/>
              <a:cs typeface="Lexend SemiBold"/>
              <a:sym typeface="Lexe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p:nvPr/>
        </p:nvSpPr>
        <p:spPr>
          <a:xfrm>
            <a:off x="93350" y="3710825"/>
            <a:ext cx="4336800" cy="126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4" name="Google Shape;314;p31"/>
          <p:cNvSpPr/>
          <p:nvPr/>
        </p:nvSpPr>
        <p:spPr>
          <a:xfrm>
            <a:off x="4682369" y="2813913"/>
            <a:ext cx="4336800" cy="138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5" name="Google Shape;315;p31"/>
          <p:cNvSpPr/>
          <p:nvPr/>
        </p:nvSpPr>
        <p:spPr>
          <a:xfrm>
            <a:off x="100900" y="2128850"/>
            <a:ext cx="4336800" cy="138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 name="Google Shape;316;p31"/>
          <p:cNvSpPr/>
          <p:nvPr/>
        </p:nvSpPr>
        <p:spPr>
          <a:xfrm>
            <a:off x="290800" y="438000"/>
            <a:ext cx="3957000" cy="117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7" name="Google Shape;317;p31"/>
          <p:cNvSpPr/>
          <p:nvPr/>
        </p:nvSpPr>
        <p:spPr>
          <a:xfrm>
            <a:off x="5300073" y="262950"/>
            <a:ext cx="3132900" cy="15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 name="Google Shape;318;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19" name="Google Shape;319;p31"/>
          <p:cNvSpPr txBox="1"/>
          <p:nvPr/>
        </p:nvSpPr>
        <p:spPr>
          <a:xfrm>
            <a:off x="5300075" y="565050"/>
            <a:ext cx="31329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Pouvoir se désinscrire à une offre</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Pouvoir s'inscrire à une offre</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Accéder aux détails de l’entreprise</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Accéder aux détails de l’offre</a:t>
            </a:r>
            <a:endParaRPr sz="1200">
              <a:solidFill>
                <a:schemeClr val="lt1"/>
              </a:solidFill>
              <a:latin typeface="Raleway"/>
              <a:ea typeface="Raleway"/>
              <a:cs typeface="Raleway"/>
              <a:sym typeface="Raleway"/>
            </a:endParaRPr>
          </a:p>
        </p:txBody>
      </p:sp>
      <p:pic>
        <p:nvPicPr>
          <p:cNvPr id="320" name="Google Shape;320;p31"/>
          <p:cNvPicPr preferRelativeResize="0"/>
          <p:nvPr/>
        </p:nvPicPr>
        <p:blipFill rotWithShape="1">
          <a:blip r:embed="rId3">
            <a:alphaModFix/>
          </a:blip>
          <a:srcRect b="2554" l="345" r="976" t="3540"/>
          <a:stretch/>
        </p:blipFill>
        <p:spPr>
          <a:xfrm>
            <a:off x="229188" y="2230150"/>
            <a:ext cx="4065101" cy="1187675"/>
          </a:xfrm>
          <a:prstGeom prst="rect">
            <a:avLst/>
          </a:prstGeom>
          <a:noFill/>
          <a:ln>
            <a:noFill/>
          </a:ln>
        </p:spPr>
      </p:pic>
      <p:pic>
        <p:nvPicPr>
          <p:cNvPr id="321" name="Google Shape;321;p31"/>
          <p:cNvPicPr preferRelativeResize="0"/>
          <p:nvPr/>
        </p:nvPicPr>
        <p:blipFill>
          <a:blip r:embed="rId4">
            <a:alphaModFix/>
          </a:blip>
          <a:stretch>
            <a:fillRect/>
          </a:stretch>
        </p:blipFill>
        <p:spPr>
          <a:xfrm>
            <a:off x="4818225" y="2949047"/>
            <a:ext cx="4065099" cy="1111278"/>
          </a:xfrm>
          <a:prstGeom prst="rect">
            <a:avLst/>
          </a:prstGeom>
          <a:noFill/>
          <a:ln>
            <a:noFill/>
          </a:ln>
        </p:spPr>
      </p:pic>
      <p:cxnSp>
        <p:nvCxnSpPr>
          <p:cNvPr id="322" name="Google Shape;322;p31"/>
          <p:cNvCxnSpPr/>
          <p:nvPr/>
        </p:nvCxnSpPr>
        <p:spPr>
          <a:xfrm rot="10800000">
            <a:off x="17400" y="1817125"/>
            <a:ext cx="9109200" cy="6300"/>
          </a:xfrm>
          <a:prstGeom prst="straightConnector1">
            <a:avLst/>
          </a:prstGeom>
          <a:noFill/>
          <a:ln cap="flat" cmpd="sng" w="9525">
            <a:solidFill>
              <a:schemeClr val="lt2"/>
            </a:solidFill>
            <a:prstDash val="dot"/>
            <a:round/>
            <a:headEnd len="med" w="med" type="none"/>
            <a:tailEnd len="med" w="med" type="none"/>
          </a:ln>
        </p:spPr>
      </p:cxnSp>
      <p:sp>
        <p:nvSpPr>
          <p:cNvPr id="323" name="Google Shape;323;p31"/>
          <p:cNvSpPr txBox="1"/>
          <p:nvPr/>
        </p:nvSpPr>
        <p:spPr>
          <a:xfrm>
            <a:off x="1637200" y="-72290"/>
            <a:ext cx="12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USE CASES</a:t>
            </a:r>
            <a:endParaRPr sz="1500">
              <a:solidFill>
                <a:schemeClr val="lt1"/>
              </a:solidFill>
              <a:latin typeface="Lexend SemiBold"/>
              <a:ea typeface="Lexend SemiBold"/>
              <a:cs typeface="Lexend SemiBold"/>
              <a:sym typeface="Lexend SemiBold"/>
            </a:endParaRPr>
          </a:p>
        </p:txBody>
      </p:sp>
      <p:cxnSp>
        <p:nvCxnSpPr>
          <p:cNvPr id="324" name="Google Shape;324;p31"/>
          <p:cNvCxnSpPr/>
          <p:nvPr/>
        </p:nvCxnSpPr>
        <p:spPr>
          <a:xfrm>
            <a:off x="4572000" y="0"/>
            <a:ext cx="0" cy="1809000"/>
          </a:xfrm>
          <a:prstGeom prst="straightConnector1">
            <a:avLst/>
          </a:prstGeom>
          <a:noFill/>
          <a:ln cap="flat" cmpd="sng" w="9525">
            <a:solidFill>
              <a:schemeClr val="lt2"/>
            </a:solidFill>
            <a:prstDash val="dot"/>
            <a:round/>
            <a:headEnd len="med" w="med" type="none"/>
            <a:tailEnd len="med" w="med" type="none"/>
          </a:ln>
        </p:spPr>
      </p:cxnSp>
      <p:sp>
        <p:nvSpPr>
          <p:cNvPr id="325" name="Google Shape;325;p31"/>
          <p:cNvSpPr txBox="1"/>
          <p:nvPr/>
        </p:nvSpPr>
        <p:spPr>
          <a:xfrm>
            <a:off x="4253900" y="1750469"/>
            <a:ext cx="64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SITE</a:t>
            </a:r>
            <a:endParaRPr sz="1500">
              <a:solidFill>
                <a:schemeClr val="lt1"/>
              </a:solidFill>
              <a:latin typeface="Lexend SemiBold"/>
              <a:ea typeface="Lexend SemiBold"/>
              <a:cs typeface="Lexend SemiBold"/>
              <a:sym typeface="Lexend SemiBold"/>
            </a:endParaRPr>
          </a:p>
        </p:txBody>
      </p:sp>
      <p:sp>
        <p:nvSpPr>
          <p:cNvPr id="326" name="Google Shape;326;p31"/>
          <p:cNvSpPr txBox="1"/>
          <p:nvPr/>
        </p:nvSpPr>
        <p:spPr>
          <a:xfrm>
            <a:off x="5787432" y="-72300"/>
            <a:ext cx="215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FONCTIONNALITÉS</a:t>
            </a:r>
            <a:endParaRPr sz="1500">
              <a:solidFill>
                <a:schemeClr val="lt1"/>
              </a:solidFill>
              <a:latin typeface="Lexend SemiBold"/>
              <a:ea typeface="Lexend SemiBold"/>
              <a:cs typeface="Lexend SemiBold"/>
              <a:sym typeface="Lexend SemiBold"/>
            </a:endParaRPr>
          </a:p>
        </p:txBody>
      </p:sp>
      <p:pic>
        <p:nvPicPr>
          <p:cNvPr id="327" name="Google Shape;327;p31"/>
          <p:cNvPicPr preferRelativeResize="0"/>
          <p:nvPr/>
        </p:nvPicPr>
        <p:blipFill>
          <a:blip r:embed="rId5">
            <a:alphaModFix/>
          </a:blip>
          <a:stretch>
            <a:fillRect/>
          </a:stretch>
        </p:blipFill>
        <p:spPr>
          <a:xfrm>
            <a:off x="383239" y="537788"/>
            <a:ext cx="3756975" cy="977825"/>
          </a:xfrm>
          <a:prstGeom prst="rect">
            <a:avLst/>
          </a:prstGeom>
          <a:noFill/>
          <a:ln>
            <a:noFill/>
          </a:ln>
        </p:spPr>
      </p:pic>
      <p:sp>
        <p:nvSpPr>
          <p:cNvPr id="328" name="Google Shape;328;p31"/>
          <p:cNvSpPr txBox="1"/>
          <p:nvPr/>
        </p:nvSpPr>
        <p:spPr>
          <a:xfrm>
            <a:off x="1929100" y="1881900"/>
            <a:ext cx="68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Offre</a:t>
            </a:r>
            <a:endParaRPr sz="1500">
              <a:solidFill>
                <a:schemeClr val="lt1"/>
              </a:solidFill>
              <a:latin typeface="Lexend SemiBold"/>
              <a:ea typeface="Lexend SemiBold"/>
              <a:cs typeface="Lexend SemiBold"/>
              <a:sym typeface="Lexend SemiBold"/>
            </a:endParaRPr>
          </a:p>
        </p:txBody>
      </p:sp>
      <p:pic>
        <p:nvPicPr>
          <p:cNvPr id="329" name="Google Shape;329;p31"/>
          <p:cNvPicPr preferRelativeResize="0"/>
          <p:nvPr/>
        </p:nvPicPr>
        <p:blipFill>
          <a:blip r:embed="rId6">
            <a:alphaModFix/>
          </a:blip>
          <a:stretch>
            <a:fillRect/>
          </a:stretch>
        </p:blipFill>
        <p:spPr>
          <a:xfrm>
            <a:off x="229188" y="3852813"/>
            <a:ext cx="4065099" cy="977825"/>
          </a:xfrm>
          <a:prstGeom prst="rect">
            <a:avLst/>
          </a:prstGeom>
          <a:noFill/>
          <a:ln>
            <a:noFill/>
          </a:ln>
        </p:spPr>
      </p:pic>
      <p:sp>
        <p:nvSpPr>
          <p:cNvPr id="330" name="Google Shape;330;p31"/>
          <p:cNvSpPr txBox="1"/>
          <p:nvPr/>
        </p:nvSpPr>
        <p:spPr>
          <a:xfrm>
            <a:off x="5950325" y="2611850"/>
            <a:ext cx="1800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Détails de l’Offre</a:t>
            </a:r>
            <a:endParaRPr sz="1500">
              <a:solidFill>
                <a:schemeClr val="lt1"/>
              </a:solidFill>
              <a:latin typeface="Lexend SemiBold"/>
              <a:ea typeface="Lexend SemiBold"/>
              <a:cs typeface="Lexend SemiBold"/>
              <a:sym typeface="Lexend SemiBold"/>
            </a:endParaRPr>
          </a:p>
        </p:txBody>
      </p:sp>
      <p:sp>
        <p:nvSpPr>
          <p:cNvPr id="331" name="Google Shape;331;p31"/>
          <p:cNvSpPr txBox="1"/>
          <p:nvPr/>
        </p:nvSpPr>
        <p:spPr>
          <a:xfrm>
            <a:off x="1119188" y="3510350"/>
            <a:ext cx="228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Détails de l’Entreprise</a:t>
            </a:r>
            <a:endParaRPr sz="1500">
              <a:solidFill>
                <a:schemeClr val="lt1"/>
              </a:solidFill>
              <a:latin typeface="Lexend SemiBold"/>
              <a:ea typeface="Lexend SemiBold"/>
              <a:cs typeface="Lexend SemiBold"/>
              <a:sym typeface="Lexen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p:nvPr/>
        </p:nvSpPr>
        <p:spPr>
          <a:xfrm>
            <a:off x="1360150" y="2078225"/>
            <a:ext cx="6434700" cy="294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 name="Google Shape;337;p32"/>
          <p:cNvSpPr/>
          <p:nvPr/>
        </p:nvSpPr>
        <p:spPr>
          <a:xfrm>
            <a:off x="702800" y="380250"/>
            <a:ext cx="3132900" cy="129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 name="Google Shape;338;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339" name="Google Shape;339;p32"/>
          <p:cNvPicPr preferRelativeResize="0"/>
          <p:nvPr/>
        </p:nvPicPr>
        <p:blipFill>
          <a:blip r:embed="rId3">
            <a:alphaModFix/>
          </a:blip>
          <a:stretch>
            <a:fillRect/>
          </a:stretch>
        </p:blipFill>
        <p:spPr>
          <a:xfrm>
            <a:off x="844648" y="505950"/>
            <a:ext cx="2849325" cy="1041575"/>
          </a:xfrm>
          <a:prstGeom prst="rect">
            <a:avLst/>
          </a:prstGeom>
          <a:noFill/>
          <a:ln>
            <a:noFill/>
          </a:ln>
        </p:spPr>
      </p:pic>
      <p:pic>
        <p:nvPicPr>
          <p:cNvPr id="340" name="Google Shape;340;p32"/>
          <p:cNvPicPr preferRelativeResize="0"/>
          <p:nvPr/>
        </p:nvPicPr>
        <p:blipFill>
          <a:blip r:embed="rId4">
            <a:alphaModFix/>
          </a:blip>
          <a:stretch>
            <a:fillRect/>
          </a:stretch>
        </p:blipFill>
        <p:spPr>
          <a:xfrm>
            <a:off x="1455225" y="2187825"/>
            <a:ext cx="6233550" cy="2723200"/>
          </a:xfrm>
          <a:prstGeom prst="rect">
            <a:avLst/>
          </a:prstGeom>
          <a:noFill/>
          <a:ln>
            <a:noFill/>
          </a:ln>
        </p:spPr>
      </p:pic>
      <p:sp>
        <p:nvSpPr>
          <p:cNvPr id="341" name="Google Shape;341;p32"/>
          <p:cNvSpPr/>
          <p:nvPr/>
        </p:nvSpPr>
        <p:spPr>
          <a:xfrm>
            <a:off x="5300073" y="262950"/>
            <a:ext cx="3132900" cy="15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2" name="Google Shape;342;p32"/>
          <p:cNvSpPr txBox="1"/>
          <p:nvPr/>
        </p:nvSpPr>
        <p:spPr>
          <a:xfrm>
            <a:off x="5308300" y="472638"/>
            <a:ext cx="31329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Accéder aux offres inscrites</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Pouvoir se désinscrire à une offre</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Pouvoir s'inscrire à une offre</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Accéder aux détails de l’entreprise</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Accéder aux détails de l’offre</a:t>
            </a:r>
            <a:endParaRPr sz="1200">
              <a:solidFill>
                <a:schemeClr val="lt1"/>
              </a:solidFill>
              <a:latin typeface="Raleway"/>
              <a:ea typeface="Raleway"/>
              <a:cs typeface="Raleway"/>
              <a:sym typeface="Raleway"/>
            </a:endParaRPr>
          </a:p>
        </p:txBody>
      </p:sp>
      <p:cxnSp>
        <p:nvCxnSpPr>
          <p:cNvPr id="343" name="Google Shape;343;p32"/>
          <p:cNvCxnSpPr/>
          <p:nvPr/>
        </p:nvCxnSpPr>
        <p:spPr>
          <a:xfrm rot="10800000">
            <a:off x="17400" y="1817125"/>
            <a:ext cx="9109200" cy="6300"/>
          </a:xfrm>
          <a:prstGeom prst="straightConnector1">
            <a:avLst/>
          </a:prstGeom>
          <a:noFill/>
          <a:ln cap="flat" cmpd="sng" w="9525">
            <a:solidFill>
              <a:schemeClr val="lt2"/>
            </a:solidFill>
            <a:prstDash val="dot"/>
            <a:round/>
            <a:headEnd len="med" w="med" type="none"/>
            <a:tailEnd len="med" w="med" type="none"/>
          </a:ln>
        </p:spPr>
      </p:cxnSp>
      <p:sp>
        <p:nvSpPr>
          <p:cNvPr id="344" name="Google Shape;344;p32"/>
          <p:cNvSpPr txBox="1"/>
          <p:nvPr/>
        </p:nvSpPr>
        <p:spPr>
          <a:xfrm>
            <a:off x="1637200" y="-72290"/>
            <a:ext cx="12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USE CASES</a:t>
            </a:r>
            <a:endParaRPr sz="1500">
              <a:solidFill>
                <a:schemeClr val="lt1"/>
              </a:solidFill>
              <a:latin typeface="Lexend SemiBold"/>
              <a:ea typeface="Lexend SemiBold"/>
              <a:cs typeface="Lexend SemiBold"/>
              <a:sym typeface="Lexend SemiBold"/>
            </a:endParaRPr>
          </a:p>
        </p:txBody>
      </p:sp>
      <p:cxnSp>
        <p:nvCxnSpPr>
          <p:cNvPr id="345" name="Google Shape;345;p32"/>
          <p:cNvCxnSpPr/>
          <p:nvPr/>
        </p:nvCxnSpPr>
        <p:spPr>
          <a:xfrm>
            <a:off x="4572000" y="0"/>
            <a:ext cx="0" cy="1809000"/>
          </a:xfrm>
          <a:prstGeom prst="straightConnector1">
            <a:avLst/>
          </a:prstGeom>
          <a:noFill/>
          <a:ln cap="flat" cmpd="sng" w="9525">
            <a:solidFill>
              <a:schemeClr val="lt2"/>
            </a:solidFill>
            <a:prstDash val="dot"/>
            <a:round/>
            <a:headEnd len="med" w="med" type="none"/>
            <a:tailEnd len="med" w="med" type="none"/>
          </a:ln>
        </p:spPr>
      </p:cxnSp>
      <p:sp>
        <p:nvSpPr>
          <p:cNvPr id="346" name="Google Shape;346;p32"/>
          <p:cNvSpPr txBox="1"/>
          <p:nvPr/>
        </p:nvSpPr>
        <p:spPr>
          <a:xfrm>
            <a:off x="4253900" y="1750469"/>
            <a:ext cx="64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SITE</a:t>
            </a:r>
            <a:endParaRPr sz="1500">
              <a:solidFill>
                <a:schemeClr val="lt1"/>
              </a:solidFill>
              <a:latin typeface="Lexend SemiBold"/>
              <a:ea typeface="Lexend SemiBold"/>
              <a:cs typeface="Lexend SemiBold"/>
              <a:sym typeface="Lexend SemiBold"/>
            </a:endParaRPr>
          </a:p>
        </p:txBody>
      </p:sp>
      <p:sp>
        <p:nvSpPr>
          <p:cNvPr id="347" name="Google Shape;347;p32"/>
          <p:cNvSpPr txBox="1"/>
          <p:nvPr/>
        </p:nvSpPr>
        <p:spPr>
          <a:xfrm>
            <a:off x="5787432" y="-72300"/>
            <a:ext cx="215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FONCTIONNALITÉS</a:t>
            </a:r>
            <a:endParaRPr sz="1500">
              <a:solidFill>
                <a:schemeClr val="lt1"/>
              </a:solidFill>
              <a:latin typeface="Lexend SemiBold"/>
              <a:ea typeface="Lexend SemiBold"/>
              <a:cs typeface="Lexend SemiBold"/>
              <a:sym typeface="Lexen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3"/>
          <p:cNvSpPr/>
          <p:nvPr/>
        </p:nvSpPr>
        <p:spPr>
          <a:xfrm>
            <a:off x="1698725" y="2078225"/>
            <a:ext cx="5757600" cy="294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3" name="Google Shape;353;p33"/>
          <p:cNvSpPr/>
          <p:nvPr/>
        </p:nvSpPr>
        <p:spPr>
          <a:xfrm>
            <a:off x="702800" y="343200"/>
            <a:ext cx="3132900" cy="136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4" name="Google Shape;354;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355" name="Google Shape;355;p33"/>
          <p:cNvPicPr preferRelativeResize="0"/>
          <p:nvPr/>
        </p:nvPicPr>
        <p:blipFill>
          <a:blip r:embed="rId3">
            <a:alphaModFix/>
          </a:blip>
          <a:stretch>
            <a:fillRect/>
          </a:stretch>
        </p:blipFill>
        <p:spPr>
          <a:xfrm>
            <a:off x="837913" y="451653"/>
            <a:ext cx="2862675" cy="1150185"/>
          </a:xfrm>
          <a:prstGeom prst="rect">
            <a:avLst/>
          </a:prstGeom>
          <a:noFill/>
          <a:ln>
            <a:noFill/>
          </a:ln>
        </p:spPr>
      </p:pic>
      <p:pic>
        <p:nvPicPr>
          <p:cNvPr id="356" name="Google Shape;356;p33"/>
          <p:cNvPicPr preferRelativeResize="0"/>
          <p:nvPr/>
        </p:nvPicPr>
        <p:blipFill>
          <a:blip r:embed="rId4">
            <a:alphaModFix/>
          </a:blip>
          <a:stretch>
            <a:fillRect/>
          </a:stretch>
        </p:blipFill>
        <p:spPr>
          <a:xfrm>
            <a:off x="1841600" y="2206188"/>
            <a:ext cx="5471801" cy="2686475"/>
          </a:xfrm>
          <a:prstGeom prst="rect">
            <a:avLst/>
          </a:prstGeom>
          <a:noFill/>
          <a:ln>
            <a:noFill/>
          </a:ln>
        </p:spPr>
      </p:pic>
      <p:sp>
        <p:nvSpPr>
          <p:cNvPr id="357" name="Google Shape;357;p33"/>
          <p:cNvSpPr/>
          <p:nvPr/>
        </p:nvSpPr>
        <p:spPr>
          <a:xfrm>
            <a:off x="5300073" y="262950"/>
            <a:ext cx="3132900" cy="15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8" name="Google Shape;358;p33"/>
          <p:cNvSpPr txBox="1"/>
          <p:nvPr/>
        </p:nvSpPr>
        <p:spPr>
          <a:xfrm>
            <a:off x="5300075" y="657288"/>
            <a:ext cx="31329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Afficher les informations du profil</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Modification du profil</a:t>
            </a:r>
            <a:endParaRPr sz="1200">
              <a:solidFill>
                <a:schemeClr val="lt1"/>
              </a:solidFill>
              <a:latin typeface="Raleway"/>
              <a:ea typeface="Raleway"/>
              <a:cs typeface="Raleway"/>
              <a:sym typeface="Raleway"/>
            </a:endParaRPr>
          </a:p>
          <a:p>
            <a:pPr indent="-304800" lvl="0" marL="457200" rtl="0" algn="l">
              <a:spcBef>
                <a:spcPts val="0"/>
              </a:spcBef>
              <a:spcAft>
                <a:spcPts val="0"/>
              </a:spcAft>
              <a:buClr>
                <a:schemeClr val="lt1"/>
              </a:buClr>
              <a:buSzPts val="1200"/>
              <a:buFont typeface="Raleway"/>
              <a:buChar char="●"/>
            </a:pPr>
            <a:r>
              <a:rPr lang="fr" sz="1200">
                <a:solidFill>
                  <a:schemeClr val="lt1"/>
                </a:solidFill>
                <a:latin typeface="Raleway"/>
                <a:ea typeface="Raleway"/>
                <a:cs typeface="Raleway"/>
                <a:sym typeface="Raleway"/>
              </a:rPr>
              <a:t>Suppression du profil</a:t>
            </a:r>
            <a:endParaRPr sz="1200">
              <a:solidFill>
                <a:schemeClr val="lt1"/>
              </a:solidFill>
              <a:latin typeface="Raleway"/>
              <a:ea typeface="Raleway"/>
              <a:cs typeface="Raleway"/>
              <a:sym typeface="Raleway"/>
            </a:endParaRPr>
          </a:p>
        </p:txBody>
      </p:sp>
      <p:cxnSp>
        <p:nvCxnSpPr>
          <p:cNvPr id="359" name="Google Shape;359;p33"/>
          <p:cNvCxnSpPr/>
          <p:nvPr/>
        </p:nvCxnSpPr>
        <p:spPr>
          <a:xfrm rot="10800000">
            <a:off x="17400" y="1817125"/>
            <a:ext cx="9109200" cy="6300"/>
          </a:xfrm>
          <a:prstGeom prst="straightConnector1">
            <a:avLst/>
          </a:prstGeom>
          <a:noFill/>
          <a:ln cap="flat" cmpd="sng" w="9525">
            <a:solidFill>
              <a:schemeClr val="lt2"/>
            </a:solidFill>
            <a:prstDash val="dot"/>
            <a:round/>
            <a:headEnd len="med" w="med" type="none"/>
            <a:tailEnd len="med" w="med" type="none"/>
          </a:ln>
        </p:spPr>
      </p:cxnSp>
      <p:sp>
        <p:nvSpPr>
          <p:cNvPr id="360" name="Google Shape;360;p33"/>
          <p:cNvSpPr txBox="1"/>
          <p:nvPr/>
        </p:nvSpPr>
        <p:spPr>
          <a:xfrm>
            <a:off x="1637200" y="-72290"/>
            <a:ext cx="12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USE CASES</a:t>
            </a:r>
            <a:endParaRPr sz="1500">
              <a:solidFill>
                <a:schemeClr val="lt1"/>
              </a:solidFill>
              <a:latin typeface="Lexend SemiBold"/>
              <a:ea typeface="Lexend SemiBold"/>
              <a:cs typeface="Lexend SemiBold"/>
              <a:sym typeface="Lexend SemiBold"/>
            </a:endParaRPr>
          </a:p>
        </p:txBody>
      </p:sp>
      <p:cxnSp>
        <p:nvCxnSpPr>
          <p:cNvPr id="361" name="Google Shape;361;p33"/>
          <p:cNvCxnSpPr/>
          <p:nvPr/>
        </p:nvCxnSpPr>
        <p:spPr>
          <a:xfrm>
            <a:off x="4572000" y="0"/>
            <a:ext cx="0" cy="1809000"/>
          </a:xfrm>
          <a:prstGeom prst="straightConnector1">
            <a:avLst/>
          </a:prstGeom>
          <a:noFill/>
          <a:ln cap="flat" cmpd="sng" w="9525">
            <a:solidFill>
              <a:schemeClr val="lt2"/>
            </a:solidFill>
            <a:prstDash val="dot"/>
            <a:round/>
            <a:headEnd len="med" w="med" type="none"/>
            <a:tailEnd len="med" w="med" type="none"/>
          </a:ln>
        </p:spPr>
      </p:cxnSp>
      <p:sp>
        <p:nvSpPr>
          <p:cNvPr id="362" name="Google Shape;362;p33"/>
          <p:cNvSpPr txBox="1"/>
          <p:nvPr/>
        </p:nvSpPr>
        <p:spPr>
          <a:xfrm>
            <a:off x="4253900" y="1750469"/>
            <a:ext cx="64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SITE</a:t>
            </a:r>
            <a:endParaRPr sz="1500">
              <a:solidFill>
                <a:schemeClr val="lt1"/>
              </a:solidFill>
              <a:latin typeface="Lexend SemiBold"/>
              <a:ea typeface="Lexend SemiBold"/>
              <a:cs typeface="Lexend SemiBold"/>
              <a:sym typeface="Lexend SemiBold"/>
            </a:endParaRPr>
          </a:p>
        </p:txBody>
      </p:sp>
      <p:sp>
        <p:nvSpPr>
          <p:cNvPr id="363" name="Google Shape;363;p33"/>
          <p:cNvSpPr txBox="1"/>
          <p:nvPr/>
        </p:nvSpPr>
        <p:spPr>
          <a:xfrm>
            <a:off x="5787432" y="-72300"/>
            <a:ext cx="215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FONCTIONNALITÉS</a:t>
            </a:r>
            <a:endParaRPr sz="1500">
              <a:solidFill>
                <a:schemeClr val="lt1"/>
              </a:solidFill>
              <a:latin typeface="Lexend SemiBold"/>
              <a:ea typeface="Lexend SemiBold"/>
              <a:cs typeface="Lexend SemiBold"/>
              <a:sym typeface="Lexen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p:nvPr/>
        </p:nvSpPr>
        <p:spPr>
          <a:xfrm>
            <a:off x="5471125" y="634975"/>
            <a:ext cx="2767200" cy="15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9" name="Google Shape;369;p34"/>
          <p:cNvSpPr/>
          <p:nvPr/>
        </p:nvSpPr>
        <p:spPr>
          <a:xfrm>
            <a:off x="731675" y="382350"/>
            <a:ext cx="3040500" cy="436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0" name="Google Shape;370;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cxnSp>
        <p:nvCxnSpPr>
          <p:cNvPr id="371" name="Google Shape;371;p34"/>
          <p:cNvCxnSpPr/>
          <p:nvPr/>
        </p:nvCxnSpPr>
        <p:spPr>
          <a:xfrm rot="10800000">
            <a:off x="4561100" y="2571750"/>
            <a:ext cx="4587300" cy="0"/>
          </a:xfrm>
          <a:prstGeom prst="straightConnector1">
            <a:avLst/>
          </a:prstGeom>
          <a:noFill/>
          <a:ln cap="flat" cmpd="sng" w="9525">
            <a:solidFill>
              <a:schemeClr val="lt2"/>
            </a:solidFill>
            <a:prstDash val="dot"/>
            <a:round/>
            <a:headEnd len="med" w="med" type="none"/>
            <a:tailEnd len="med" w="med" type="none"/>
          </a:ln>
        </p:spPr>
      </p:cxnSp>
      <p:pic>
        <p:nvPicPr>
          <p:cNvPr id="372" name="Google Shape;372;p34"/>
          <p:cNvPicPr preferRelativeResize="0"/>
          <p:nvPr/>
        </p:nvPicPr>
        <p:blipFill>
          <a:blip r:embed="rId3">
            <a:alphaModFix/>
          </a:blip>
          <a:stretch>
            <a:fillRect/>
          </a:stretch>
        </p:blipFill>
        <p:spPr>
          <a:xfrm>
            <a:off x="5572621" y="721135"/>
            <a:ext cx="2564157" cy="1371219"/>
          </a:xfrm>
          <a:prstGeom prst="rect">
            <a:avLst/>
          </a:prstGeom>
          <a:noFill/>
          <a:ln>
            <a:noFill/>
          </a:ln>
        </p:spPr>
      </p:pic>
      <p:cxnSp>
        <p:nvCxnSpPr>
          <p:cNvPr id="373" name="Google Shape;373;p34"/>
          <p:cNvCxnSpPr/>
          <p:nvPr/>
        </p:nvCxnSpPr>
        <p:spPr>
          <a:xfrm>
            <a:off x="4561100" y="0"/>
            <a:ext cx="0" cy="5130300"/>
          </a:xfrm>
          <a:prstGeom prst="straightConnector1">
            <a:avLst/>
          </a:prstGeom>
          <a:noFill/>
          <a:ln cap="flat" cmpd="sng" w="9525">
            <a:solidFill>
              <a:schemeClr val="lt2"/>
            </a:solidFill>
            <a:prstDash val="dot"/>
            <a:round/>
            <a:headEnd len="med" w="med" type="none"/>
            <a:tailEnd len="med" w="med" type="none"/>
          </a:ln>
        </p:spPr>
      </p:cxnSp>
      <p:pic>
        <p:nvPicPr>
          <p:cNvPr id="374" name="Google Shape;374;p34"/>
          <p:cNvPicPr preferRelativeResize="0"/>
          <p:nvPr/>
        </p:nvPicPr>
        <p:blipFill rotWithShape="1">
          <a:blip r:embed="rId4">
            <a:alphaModFix/>
          </a:blip>
          <a:srcRect b="1722" l="0" r="2114" t="973"/>
          <a:stretch/>
        </p:blipFill>
        <p:spPr>
          <a:xfrm>
            <a:off x="868399" y="485650"/>
            <a:ext cx="2767100" cy="4109801"/>
          </a:xfrm>
          <a:prstGeom prst="rect">
            <a:avLst/>
          </a:prstGeom>
          <a:noFill/>
          <a:ln>
            <a:noFill/>
          </a:ln>
        </p:spPr>
      </p:pic>
      <p:sp>
        <p:nvSpPr>
          <p:cNvPr id="375" name="Google Shape;375;p34"/>
          <p:cNvSpPr txBox="1"/>
          <p:nvPr/>
        </p:nvSpPr>
        <p:spPr>
          <a:xfrm>
            <a:off x="6222650" y="10"/>
            <a:ext cx="1264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USE CASES</a:t>
            </a:r>
            <a:endParaRPr sz="1500">
              <a:solidFill>
                <a:schemeClr val="lt1"/>
              </a:solidFill>
              <a:latin typeface="Lexend SemiBold"/>
              <a:ea typeface="Lexend SemiBold"/>
              <a:cs typeface="Lexend SemiBold"/>
              <a:sym typeface="Lexend SemiBold"/>
            </a:endParaRPr>
          </a:p>
        </p:txBody>
      </p:sp>
      <p:sp>
        <p:nvSpPr>
          <p:cNvPr id="376" name="Google Shape;376;p34"/>
          <p:cNvSpPr txBox="1"/>
          <p:nvPr/>
        </p:nvSpPr>
        <p:spPr>
          <a:xfrm>
            <a:off x="1928400" y="-6"/>
            <a:ext cx="64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SITE</a:t>
            </a:r>
            <a:endParaRPr sz="1500">
              <a:solidFill>
                <a:schemeClr val="lt1"/>
              </a:solidFill>
              <a:latin typeface="Lexend SemiBold"/>
              <a:ea typeface="Lexend SemiBold"/>
              <a:cs typeface="Lexend SemiBold"/>
              <a:sym typeface="Lexend SemiBold"/>
            </a:endParaRPr>
          </a:p>
        </p:txBody>
      </p:sp>
      <p:sp>
        <p:nvSpPr>
          <p:cNvPr id="377" name="Google Shape;377;p34"/>
          <p:cNvSpPr txBox="1"/>
          <p:nvPr/>
        </p:nvSpPr>
        <p:spPr>
          <a:xfrm>
            <a:off x="5775657" y="2706475"/>
            <a:ext cx="215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FONCTIONNALITÉS</a:t>
            </a:r>
            <a:endParaRPr sz="1500">
              <a:solidFill>
                <a:schemeClr val="lt1"/>
              </a:solidFill>
              <a:latin typeface="Lexend SemiBold"/>
              <a:ea typeface="Lexend SemiBold"/>
              <a:cs typeface="Lexend SemiBold"/>
              <a:sym typeface="Lexend SemiBold"/>
            </a:endParaRPr>
          </a:p>
        </p:txBody>
      </p:sp>
      <p:sp>
        <p:nvSpPr>
          <p:cNvPr id="378" name="Google Shape;378;p34"/>
          <p:cNvSpPr/>
          <p:nvPr/>
        </p:nvSpPr>
        <p:spPr>
          <a:xfrm>
            <a:off x="5288273" y="3256700"/>
            <a:ext cx="3132900" cy="152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79" name="Google Shape;379;p34"/>
          <p:cNvSpPr txBox="1"/>
          <p:nvPr/>
        </p:nvSpPr>
        <p:spPr>
          <a:xfrm>
            <a:off x="5288300" y="3589550"/>
            <a:ext cx="31329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lt1"/>
              </a:buClr>
              <a:buSzPts val="1100"/>
              <a:buFont typeface="Raleway"/>
              <a:buChar char="●"/>
            </a:pPr>
            <a:r>
              <a:rPr lang="fr" sz="1100">
                <a:solidFill>
                  <a:schemeClr val="lt1"/>
                </a:solidFill>
                <a:latin typeface="Raleway"/>
                <a:ea typeface="Raleway"/>
                <a:cs typeface="Raleway"/>
                <a:sym typeface="Raleway"/>
              </a:rPr>
              <a:t>Modifier les informations du profil</a:t>
            </a:r>
            <a:endParaRPr sz="1100">
              <a:solidFill>
                <a:schemeClr val="lt1"/>
              </a:solidFill>
              <a:latin typeface="Raleway"/>
              <a:ea typeface="Raleway"/>
              <a:cs typeface="Raleway"/>
              <a:sym typeface="Raleway"/>
            </a:endParaRPr>
          </a:p>
          <a:p>
            <a:pPr indent="-298450" lvl="0" marL="457200" rtl="0" algn="l">
              <a:spcBef>
                <a:spcPts val="0"/>
              </a:spcBef>
              <a:spcAft>
                <a:spcPts val="0"/>
              </a:spcAft>
              <a:buClr>
                <a:schemeClr val="lt1"/>
              </a:buClr>
              <a:buSzPts val="1100"/>
              <a:buFont typeface="Raleway"/>
              <a:buChar char="●"/>
            </a:pPr>
            <a:r>
              <a:rPr lang="fr" sz="1100">
                <a:solidFill>
                  <a:schemeClr val="lt1"/>
                </a:solidFill>
                <a:latin typeface="Raleway"/>
                <a:ea typeface="Raleway"/>
                <a:cs typeface="Raleway"/>
                <a:sym typeface="Raleway"/>
              </a:rPr>
              <a:t>Ajouter, modifier ou supprimer un CV</a:t>
            </a:r>
            <a:endParaRPr sz="1100">
              <a:solidFill>
                <a:schemeClr val="lt1"/>
              </a:solidFill>
              <a:latin typeface="Raleway"/>
              <a:ea typeface="Raleway"/>
              <a:cs typeface="Raleway"/>
              <a:sym typeface="Raleway"/>
            </a:endParaRPr>
          </a:p>
          <a:p>
            <a:pPr indent="-298450" lvl="0" marL="457200" rtl="0" algn="l">
              <a:spcBef>
                <a:spcPts val="0"/>
              </a:spcBef>
              <a:spcAft>
                <a:spcPts val="0"/>
              </a:spcAft>
              <a:buClr>
                <a:schemeClr val="lt1"/>
              </a:buClr>
              <a:buSzPts val="1100"/>
              <a:buFont typeface="Raleway"/>
              <a:buChar char="●"/>
            </a:pPr>
            <a:r>
              <a:rPr lang="fr" sz="1100">
                <a:solidFill>
                  <a:schemeClr val="lt1"/>
                </a:solidFill>
                <a:latin typeface="Raleway"/>
                <a:ea typeface="Raleway"/>
                <a:cs typeface="Raleway"/>
                <a:sym typeface="Raleway"/>
              </a:rPr>
              <a:t>Ajouter, modifier ou supprimer une lettre de motivation</a:t>
            </a:r>
            <a:endParaRPr sz="1100">
              <a:solidFill>
                <a:schemeClr val="lt1"/>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35"/>
          <p:cNvSpPr txBox="1"/>
          <p:nvPr>
            <p:ph type="title"/>
          </p:nvPr>
        </p:nvSpPr>
        <p:spPr>
          <a:xfrm>
            <a:off x="298125" y="1494975"/>
            <a:ext cx="466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7000">
                <a:solidFill>
                  <a:srgbClr val="303030"/>
                </a:solidFill>
              </a:rPr>
              <a:t>Front-End</a:t>
            </a:r>
            <a:endParaRPr sz="7000">
              <a:solidFill>
                <a:srgbClr val="303030"/>
              </a:solidFill>
            </a:endParaRPr>
          </a:p>
        </p:txBody>
      </p:sp>
      <p:sp>
        <p:nvSpPr>
          <p:cNvPr id="385" name="Google Shape;385;p35"/>
          <p:cNvSpPr/>
          <p:nvPr/>
        </p:nvSpPr>
        <p:spPr>
          <a:xfrm>
            <a:off x="534300" y="3527175"/>
            <a:ext cx="3978900" cy="1089000"/>
          </a:xfrm>
          <a:prstGeom prst="rect">
            <a:avLst/>
          </a:prstGeom>
          <a:solidFill>
            <a:srgbClr val="FFAB7F"/>
          </a:solidFill>
          <a:ln cap="flat" cmpd="sng" w="9525">
            <a:solidFill>
              <a:srgbClr val="FFAB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86" name="Google Shape;386;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Logo</a:t>
            </a:r>
            <a:endParaRPr b="0"/>
          </a:p>
        </p:txBody>
      </p:sp>
      <p:sp>
        <p:nvSpPr>
          <p:cNvPr id="392" name="Google Shape;392;p36"/>
          <p:cNvSpPr txBox="1"/>
          <p:nvPr>
            <p:ph idx="1" type="body"/>
          </p:nvPr>
        </p:nvSpPr>
        <p:spPr>
          <a:xfrm>
            <a:off x="721225" y="2434125"/>
            <a:ext cx="3893400" cy="1943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sz="1100"/>
              <a:t>Un logo n'est pas simplement une image, il crée une première impression indélébile, établissant une connexion instantanée avec votre audience.</a:t>
            </a:r>
            <a:endParaRPr sz="1100"/>
          </a:p>
          <a:p>
            <a:pPr indent="0" lvl="0" marL="0" rtl="0" algn="just">
              <a:spcBef>
                <a:spcPts val="1600"/>
              </a:spcBef>
              <a:spcAft>
                <a:spcPts val="0"/>
              </a:spcAft>
              <a:buNone/>
            </a:pPr>
            <a:r>
              <a:rPr lang="fr" sz="1100"/>
              <a:t>Il renforce l'identité de notre marque sur toutes les pages du site, offrant une expérience utilisateur cohérente.</a:t>
            </a:r>
            <a:endParaRPr sz="1100"/>
          </a:p>
          <a:p>
            <a:pPr indent="0" lvl="0" marL="0" rtl="0" algn="just">
              <a:spcBef>
                <a:spcPts val="1600"/>
              </a:spcBef>
              <a:spcAft>
                <a:spcPts val="1600"/>
              </a:spcAft>
              <a:buNone/>
            </a:pPr>
            <a:r>
              <a:rPr lang="fr" sz="1100"/>
              <a:t>De plus, le logo guide le design global du site, assurant une harmonie visuelle essentielle avec les différentes couleurs</a:t>
            </a:r>
            <a:r>
              <a:rPr lang="fr" sz="1100"/>
              <a:t>.</a:t>
            </a:r>
            <a:endParaRPr sz="1100"/>
          </a:p>
        </p:txBody>
      </p:sp>
      <p:pic>
        <p:nvPicPr>
          <p:cNvPr id="393" name="Google Shape;393;p36"/>
          <p:cNvPicPr preferRelativeResize="0"/>
          <p:nvPr/>
        </p:nvPicPr>
        <p:blipFill>
          <a:blip r:embed="rId3">
            <a:alphaModFix/>
          </a:blip>
          <a:stretch>
            <a:fillRect/>
          </a:stretch>
        </p:blipFill>
        <p:spPr>
          <a:xfrm>
            <a:off x="5389625" y="1205723"/>
            <a:ext cx="3331376" cy="3318200"/>
          </a:xfrm>
          <a:prstGeom prst="rect">
            <a:avLst/>
          </a:prstGeom>
          <a:noFill/>
          <a:ln>
            <a:noFill/>
          </a:ln>
        </p:spPr>
      </p:pic>
      <p:sp>
        <p:nvSpPr>
          <p:cNvPr id="394" name="Google Shape;394;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3719"/>
        </a:solidFill>
      </p:bgPr>
    </p:bg>
    <p:spTree>
      <p:nvGrpSpPr>
        <p:cNvPr id="184" name="Shape 184"/>
        <p:cNvGrpSpPr/>
        <p:nvPr/>
      </p:nvGrpSpPr>
      <p:grpSpPr>
        <a:xfrm>
          <a:off x="0" y="0"/>
          <a:ext cx="0" cy="0"/>
          <a:chOff x="0" y="0"/>
          <a:chExt cx="0" cy="0"/>
        </a:xfrm>
      </p:grpSpPr>
      <p:sp>
        <p:nvSpPr>
          <p:cNvPr id="185" name="Google Shape;185;p19"/>
          <p:cNvSpPr txBox="1"/>
          <p:nvPr>
            <p:ph type="title"/>
          </p:nvPr>
        </p:nvSpPr>
        <p:spPr>
          <a:xfrm>
            <a:off x="941525" y="10652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4000"/>
              <a:t>SOMMAIRE</a:t>
            </a:r>
            <a:endParaRPr sz="4000"/>
          </a:p>
        </p:txBody>
      </p:sp>
      <p:sp>
        <p:nvSpPr>
          <p:cNvPr id="186" name="Google Shape;186;p19"/>
          <p:cNvSpPr txBox="1"/>
          <p:nvPr/>
        </p:nvSpPr>
        <p:spPr>
          <a:xfrm>
            <a:off x="2911300" y="2274400"/>
            <a:ext cx="21549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FFFF"/>
                </a:solidFill>
                <a:latin typeface="Raleway"/>
                <a:ea typeface="Raleway"/>
                <a:cs typeface="Raleway"/>
                <a:sym typeface="Raleway"/>
              </a:rPr>
              <a:t>Conception/Analyse</a:t>
            </a:r>
            <a:endParaRPr b="1"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rgbClr val="FFFFFF"/>
                </a:solidFill>
                <a:latin typeface="Raleway"/>
                <a:ea typeface="Raleway"/>
                <a:cs typeface="Raleway"/>
                <a:sym typeface="Raleway"/>
              </a:rPr>
              <a:t>Données</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rgbClr val="FFFFFF"/>
                </a:solidFill>
                <a:latin typeface="Raleway"/>
                <a:ea typeface="Raleway"/>
                <a:cs typeface="Raleway"/>
                <a:sym typeface="Raleway"/>
              </a:rPr>
              <a:t>Back-End</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rgbClr val="FFFFFF"/>
                </a:solidFill>
                <a:latin typeface="Raleway"/>
                <a:ea typeface="Raleway"/>
                <a:cs typeface="Raleway"/>
                <a:sym typeface="Raleway"/>
              </a:rPr>
              <a:t>Front-End</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7" name="Google Shape;187;p19"/>
          <p:cNvSpPr txBox="1"/>
          <p:nvPr/>
        </p:nvSpPr>
        <p:spPr>
          <a:xfrm>
            <a:off x="5130775" y="2274400"/>
            <a:ext cx="28707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FFFF"/>
                </a:solidFill>
                <a:latin typeface="Raleway"/>
                <a:ea typeface="Raleway"/>
                <a:cs typeface="Raleway"/>
                <a:sym typeface="Raleway"/>
              </a:rPr>
              <a:t>Développement</a:t>
            </a:r>
            <a:r>
              <a:rPr b="1" lang="fr" sz="1300">
                <a:solidFill>
                  <a:srgbClr val="FFFFFF"/>
                </a:solidFill>
                <a:latin typeface="Raleway"/>
                <a:ea typeface="Raleway"/>
                <a:cs typeface="Raleway"/>
                <a:sym typeface="Raleway"/>
              </a:rPr>
              <a:t>/Implémentation</a:t>
            </a:r>
            <a:endParaRPr b="1"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rgbClr val="FFFFFF"/>
                </a:solidFill>
                <a:latin typeface="Raleway"/>
                <a:ea typeface="Raleway"/>
                <a:cs typeface="Raleway"/>
                <a:sym typeface="Raleway"/>
              </a:rPr>
              <a:t>Gestion de projet</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rgbClr val="FFFFFF"/>
                </a:solidFill>
                <a:latin typeface="Raleway"/>
                <a:ea typeface="Raleway"/>
                <a:cs typeface="Raleway"/>
                <a:sym typeface="Raleway"/>
              </a:rPr>
              <a:t>Back-End</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rgbClr val="FFFFFF"/>
                </a:solidFill>
                <a:latin typeface="Raleway"/>
                <a:ea typeface="Raleway"/>
                <a:cs typeface="Raleway"/>
                <a:sym typeface="Raleway"/>
              </a:rPr>
              <a:t>Front-End</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t/>
            </a:r>
            <a:endParaRPr sz="1300">
              <a:solidFill>
                <a:srgbClr val="FFFFFF"/>
              </a:solidFill>
              <a:latin typeface="Raleway"/>
              <a:ea typeface="Raleway"/>
              <a:cs typeface="Raleway"/>
              <a:sym typeface="Raleway"/>
            </a:endParaRPr>
          </a:p>
        </p:txBody>
      </p:sp>
      <p:sp>
        <p:nvSpPr>
          <p:cNvPr id="188" name="Google Shape;188;p19"/>
          <p:cNvSpPr txBox="1"/>
          <p:nvPr/>
        </p:nvSpPr>
        <p:spPr>
          <a:xfrm>
            <a:off x="756400" y="2274400"/>
            <a:ext cx="2154900" cy="2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rgbClr val="FFFFFF"/>
                </a:solidFill>
                <a:latin typeface="Raleway"/>
                <a:ea typeface="Raleway"/>
                <a:cs typeface="Raleway"/>
                <a:sym typeface="Raleway"/>
              </a:rPr>
              <a:t>Introduction</a:t>
            </a:r>
            <a:endParaRPr b="1"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rgbClr val="FFFFFF"/>
                </a:solidFill>
                <a:latin typeface="Raleway"/>
                <a:ea typeface="Raleway"/>
                <a:cs typeface="Raleway"/>
                <a:sym typeface="Raleway"/>
              </a:rPr>
              <a:t>Présentation du projet</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rgbClr val="FFFFFF"/>
                </a:solidFill>
                <a:latin typeface="Raleway"/>
                <a:ea typeface="Raleway"/>
                <a:cs typeface="Raleway"/>
                <a:sym typeface="Raleway"/>
              </a:rPr>
              <a:t>Equipe</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9" name="Google Shape;189;p19"/>
          <p:cNvSpPr/>
          <p:nvPr/>
        </p:nvSpPr>
        <p:spPr>
          <a:xfrm>
            <a:off x="1337625" y="168250"/>
            <a:ext cx="1439400" cy="145500"/>
          </a:xfrm>
          <a:prstGeom prst="rect">
            <a:avLst/>
          </a:prstGeom>
          <a:solidFill>
            <a:srgbClr val="E43719"/>
          </a:solidFill>
          <a:ln cap="flat" cmpd="sng" w="9525">
            <a:solidFill>
              <a:srgbClr val="E4371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0" name="Google Shape;190;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couleurs</a:t>
            </a:r>
            <a:endParaRPr b="0"/>
          </a:p>
        </p:txBody>
      </p:sp>
      <p:sp>
        <p:nvSpPr>
          <p:cNvPr id="400" name="Google Shape;400;p37"/>
          <p:cNvSpPr txBox="1"/>
          <p:nvPr>
            <p:ph idx="1" type="body"/>
          </p:nvPr>
        </p:nvSpPr>
        <p:spPr>
          <a:xfrm>
            <a:off x="721250" y="1965150"/>
            <a:ext cx="2207700" cy="2477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fr" sz="1100"/>
              <a:t>Chaque teinte communique une émotion, évoque une atmosphère et renforce l'identité de la marque.</a:t>
            </a:r>
            <a:endParaRPr sz="1100"/>
          </a:p>
          <a:p>
            <a:pPr indent="0" lvl="0" marL="0" rtl="0" algn="just">
              <a:spcBef>
                <a:spcPts val="1600"/>
              </a:spcBef>
              <a:spcAft>
                <a:spcPts val="0"/>
              </a:spcAft>
              <a:buNone/>
            </a:pPr>
            <a:r>
              <a:rPr lang="fr" sz="1100"/>
              <a:t>Les couleurs influent directement sur l'expérience utilisateur, guidant les visiteurs à travers le contenu.</a:t>
            </a:r>
            <a:endParaRPr sz="1100"/>
          </a:p>
          <a:p>
            <a:pPr indent="0" lvl="0" marL="0" rtl="0" algn="just">
              <a:spcBef>
                <a:spcPts val="1600"/>
              </a:spcBef>
              <a:spcAft>
                <a:spcPts val="1600"/>
              </a:spcAft>
              <a:buNone/>
            </a:pPr>
            <a:r>
              <a:rPr lang="fr" sz="1100"/>
              <a:t>Une palette bien étudiée garantit une navigation intuitive et une immersion totale.</a:t>
            </a:r>
            <a:endParaRPr sz="1100"/>
          </a:p>
        </p:txBody>
      </p:sp>
      <p:pic>
        <p:nvPicPr>
          <p:cNvPr descr="offset_comp_460623_edited2.jpg" id="401" name="Google Shape;401;p37"/>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pic>
        <p:nvPicPr>
          <p:cNvPr descr="offset_comp_457517_edited3.jpg" id="402" name="Google Shape;402;p37"/>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pic>
        <p:nvPicPr>
          <p:cNvPr descr="offset_comp_442889_edtied2.jpg" id="403" name="Google Shape;403;p37"/>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pic>
        <p:nvPicPr>
          <p:cNvPr id="404" name="Google Shape;404;p37"/>
          <p:cNvPicPr preferRelativeResize="0"/>
          <p:nvPr/>
        </p:nvPicPr>
        <p:blipFill>
          <a:blip r:embed="rId6">
            <a:alphaModFix/>
          </a:blip>
          <a:stretch>
            <a:fillRect/>
          </a:stretch>
        </p:blipFill>
        <p:spPr>
          <a:xfrm rot="5400000">
            <a:off x="2476288" y="1820613"/>
            <a:ext cx="3267300" cy="1990575"/>
          </a:xfrm>
          <a:prstGeom prst="rect">
            <a:avLst/>
          </a:prstGeom>
          <a:noFill/>
          <a:ln>
            <a:noFill/>
          </a:ln>
        </p:spPr>
      </p:pic>
      <p:sp>
        <p:nvSpPr>
          <p:cNvPr id="405" name="Google Shape;405;p37"/>
          <p:cNvSpPr/>
          <p:nvPr/>
        </p:nvSpPr>
        <p:spPr>
          <a:xfrm>
            <a:off x="5144500" y="1189425"/>
            <a:ext cx="1978200" cy="3252900"/>
          </a:xfrm>
          <a:prstGeom prst="rect">
            <a:avLst/>
          </a:prstGeom>
          <a:solidFill>
            <a:srgbClr val="5C1916"/>
          </a:solidFill>
          <a:ln cap="flat" cmpd="sng" w="9525">
            <a:solidFill>
              <a:srgbClr val="5C191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6" name="Google Shape;406;p37"/>
          <p:cNvSpPr/>
          <p:nvPr/>
        </p:nvSpPr>
        <p:spPr>
          <a:xfrm>
            <a:off x="7161975" y="1189450"/>
            <a:ext cx="1978200" cy="3252900"/>
          </a:xfrm>
          <a:prstGeom prst="rect">
            <a:avLst/>
          </a:prstGeom>
          <a:solidFill>
            <a:srgbClr val="303030"/>
          </a:solidFill>
          <a:ln cap="flat" cmpd="sng" w="9525">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7" name="Google Shape;407;p37"/>
          <p:cNvSpPr txBox="1"/>
          <p:nvPr/>
        </p:nvSpPr>
        <p:spPr>
          <a:xfrm>
            <a:off x="3227175" y="1506550"/>
            <a:ext cx="1765500" cy="26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latin typeface="Lexend"/>
                <a:ea typeface="Lexend"/>
                <a:cs typeface="Lexend"/>
                <a:sym typeface="Lexend"/>
              </a:rPr>
              <a:t>#E43719</a:t>
            </a:r>
            <a:endParaRPr b="1" sz="1300">
              <a:latin typeface="Lexend"/>
              <a:ea typeface="Lexend"/>
              <a:cs typeface="Lexend"/>
              <a:sym typeface="Lexend"/>
            </a:endParaRPr>
          </a:p>
          <a:p>
            <a:pPr indent="0" lvl="0" marL="0" rtl="0" algn="l">
              <a:spcBef>
                <a:spcPts val="0"/>
              </a:spcBef>
              <a:spcAft>
                <a:spcPts val="0"/>
              </a:spcAft>
              <a:buNone/>
            </a:pPr>
            <a:r>
              <a:rPr b="1" lang="fr" sz="1300">
                <a:latin typeface="Lexend"/>
                <a:ea typeface="Lexend"/>
                <a:cs typeface="Lexend"/>
                <a:sym typeface="Lexend"/>
              </a:rPr>
              <a:t>RGB(228, 55, 25)</a:t>
            </a:r>
            <a:br>
              <a:rPr lang="fr" sz="1300">
                <a:latin typeface="Lexend SemiBold"/>
                <a:ea typeface="Lexend SemiBold"/>
                <a:cs typeface="Lexend SemiBold"/>
                <a:sym typeface="Lexend SemiBold"/>
              </a:rPr>
            </a:br>
            <a:endParaRPr sz="1300">
              <a:latin typeface="Lexend SemiBold"/>
              <a:ea typeface="Lexend SemiBold"/>
              <a:cs typeface="Lexend SemiBold"/>
              <a:sym typeface="Lexend SemiBold"/>
            </a:endParaRPr>
          </a:p>
          <a:p>
            <a:pPr indent="0" lvl="0" marL="0" rtl="0" algn="l">
              <a:spcBef>
                <a:spcPts val="0"/>
              </a:spcBef>
              <a:spcAft>
                <a:spcPts val="0"/>
              </a:spcAft>
              <a:buNone/>
            </a:pPr>
            <a:r>
              <a:t/>
            </a:r>
            <a:endParaRPr sz="1300">
              <a:latin typeface="Lexend SemiBold"/>
              <a:ea typeface="Lexend SemiBold"/>
              <a:cs typeface="Lexend SemiBold"/>
              <a:sym typeface="Lexend SemiBold"/>
            </a:endParaRPr>
          </a:p>
          <a:p>
            <a:pPr indent="0" lvl="0" marL="0" rtl="0" algn="l">
              <a:spcBef>
                <a:spcPts val="0"/>
              </a:spcBef>
              <a:spcAft>
                <a:spcPts val="0"/>
              </a:spcAft>
              <a:buNone/>
            </a:pPr>
            <a:br>
              <a:rPr lang="fr" sz="1300">
                <a:latin typeface="Lexend SemiBold"/>
                <a:ea typeface="Lexend SemiBold"/>
                <a:cs typeface="Lexend SemiBold"/>
                <a:sym typeface="Lexend SemiBold"/>
              </a:rPr>
            </a:br>
            <a:r>
              <a:rPr lang="fr" sz="2700">
                <a:latin typeface="Lexend SemiBold"/>
                <a:ea typeface="Lexend SemiBold"/>
                <a:cs typeface="Lexend SemiBold"/>
                <a:sym typeface="Lexend SemiBold"/>
              </a:rPr>
              <a:t>ROUGE CLAIR</a:t>
            </a:r>
            <a:endParaRPr sz="2700">
              <a:latin typeface="Lexend SemiBold"/>
              <a:ea typeface="Lexend SemiBold"/>
              <a:cs typeface="Lexend SemiBold"/>
              <a:sym typeface="Lexend SemiBold"/>
            </a:endParaRPr>
          </a:p>
          <a:p>
            <a:pPr indent="0" lvl="0" marL="0" rtl="0" algn="l">
              <a:spcBef>
                <a:spcPts val="0"/>
              </a:spcBef>
              <a:spcAft>
                <a:spcPts val="0"/>
              </a:spcAft>
              <a:buNone/>
            </a:pPr>
            <a:r>
              <a:t/>
            </a:r>
            <a:endParaRPr sz="1300">
              <a:latin typeface="Lexend SemiBold"/>
              <a:ea typeface="Lexend SemiBold"/>
              <a:cs typeface="Lexend SemiBold"/>
              <a:sym typeface="Lexend SemiBold"/>
            </a:endParaRPr>
          </a:p>
          <a:p>
            <a:pPr indent="0" lvl="0" marL="0" rtl="0" algn="l">
              <a:spcBef>
                <a:spcPts val="0"/>
              </a:spcBef>
              <a:spcAft>
                <a:spcPts val="0"/>
              </a:spcAft>
              <a:buNone/>
            </a:pPr>
            <a:r>
              <a:t/>
            </a:r>
            <a:endParaRPr sz="1300">
              <a:latin typeface="Calibri"/>
              <a:ea typeface="Calibri"/>
              <a:cs typeface="Calibri"/>
              <a:sym typeface="Calibri"/>
            </a:endParaRPr>
          </a:p>
        </p:txBody>
      </p:sp>
      <p:sp>
        <p:nvSpPr>
          <p:cNvPr id="408" name="Google Shape;408;p37"/>
          <p:cNvSpPr txBox="1"/>
          <p:nvPr/>
        </p:nvSpPr>
        <p:spPr>
          <a:xfrm>
            <a:off x="5248850" y="1506550"/>
            <a:ext cx="1765500" cy="26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dk2"/>
                </a:solidFill>
                <a:latin typeface="Lexend"/>
                <a:ea typeface="Lexend"/>
                <a:cs typeface="Lexend"/>
                <a:sym typeface="Lexend"/>
              </a:rPr>
              <a:t>#5C1916</a:t>
            </a:r>
            <a:endParaRPr b="1" sz="1300">
              <a:solidFill>
                <a:schemeClr val="dk2"/>
              </a:solidFill>
              <a:latin typeface="Lexend"/>
              <a:ea typeface="Lexend"/>
              <a:cs typeface="Lexend"/>
              <a:sym typeface="Lexend"/>
            </a:endParaRPr>
          </a:p>
          <a:p>
            <a:pPr indent="0" lvl="0" marL="0" rtl="0" algn="l">
              <a:spcBef>
                <a:spcPts val="0"/>
              </a:spcBef>
              <a:spcAft>
                <a:spcPts val="0"/>
              </a:spcAft>
              <a:buNone/>
            </a:pPr>
            <a:r>
              <a:rPr b="1" lang="fr" sz="1300">
                <a:solidFill>
                  <a:schemeClr val="dk2"/>
                </a:solidFill>
                <a:latin typeface="Lexend"/>
                <a:ea typeface="Lexend"/>
                <a:cs typeface="Lexend"/>
                <a:sym typeface="Lexend"/>
              </a:rPr>
              <a:t>RGB(92, 25, 22)</a:t>
            </a:r>
            <a:br>
              <a:rPr lang="fr" sz="1300">
                <a:solidFill>
                  <a:schemeClr val="dk2"/>
                </a:solidFill>
                <a:latin typeface="Lexend SemiBold"/>
                <a:ea typeface="Lexend SemiBold"/>
                <a:cs typeface="Lexend SemiBold"/>
                <a:sym typeface="Lexend SemiBold"/>
              </a:rPr>
            </a:br>
            <a:endParaRPr sz="1300">
              <a:solidFill>
                <a:schemeClr val="dk2"/>
              </a:solidFill>
              <a:latin typeface="Lexend SemiBold"/>
              <a:ea typeface="Lexend SemiBold"/>
              <a:cs typeface="Lexend SemiBold"/>
              <a:sym typeface="Lexend SemiBold"/>
            </a:endParaRPr>
          </a:p>
          <a:p>
            <a:pPr indent="0" lvl="0" marL="0" rtl="0" algn="l">
              <a:spcBef>
                <a:spcPts val="0"/>
              </a:spcBef>
              <a:spcAft>
                <a:spcPts val="0"/>
              </a:spcAft>
              <a:buNone/>
            </a:pPr>
            <a:r>
              <a:t/>
            </a:r>
            <a:endParaRPr sz="1300">
              <a:solidFill>
                <a:schemeClr val="dk2"/>
              </a:solidFill>
              <a:latin typeface="Lexend SemiBold"/>
              <a:ea typeface="Lexend SemiBold"/>
              <a:cs typeface="Lexend SemiBold"/>
              <a:sym typeface="Lexend SemiBold"/>
            </a:endParaRPr>
          </a:p>
          <a:p>
            <a:pPr indent="0" lvl="0" marL="0" rtl="0" algn="l">
              <a:spcBef>
                <a:spcPts val="0"/>
              </a:spcBef>
              <a:spcAft>
                <a:spcPts val="0"/>
              </a:spcAft>
              <a:buNone/>
            </a:pPr>
            <a:br>
              <a:rPr lang="fr" sz="1300">
                <a:solidFill>
                  <a:schemeClr val="dk2"/>
                </a:solidFill>
                <a:latin typeface="Lexend SemiBold"/>
                <a:ea typeface="Lexend SemiBold"/>
                <a:cs typeface="Lexend SemiBold"/>
                <a:sym typeface="Lexend SemiBold"/>
              </a:rPr>
            </a:br>
            <a:r>
              <a:rPr lang="fr" sz="2700">
                <a:solidFill>
                  <a:schemeClr val="dk2"/>
                </a:solidFill>
                <a:latin typeface="Lexend SemiBold"/>
                <a:ea typeface="Lexend SemiBold"/>
                <a:cs typeface="Lexend SemiBold"/>
                <a:sym typeface="Lexend SemiBold"/>
              </a:rPr>
              <a:t>ROUGE FONCÉ</a:t>
            </a:r>
            <a:endParaRPr sz="2700">
              <a:solidFill>
                <a:schemeClr val="dk2"/>
              </a:solidFill>
              <a:latin typeface="Lexend SemiBold"/>
              <a:ea typeface="Lexend SemiBold"/>
              <a:cs typeface="Lexend SemiBold"/>
              <a:sym typeface="Lexend SemiBold"/>
            </a:endParaRPr>
          </a:p>
          <a:p>
            <a:pPr indent="0" lvl="0" marL="0" rtl="0" algn="l">
              <a:spcBef>
                <a:spcPts val="0"/>
              </a:spcBef>
              <a:spcAft>
                <a:spcPts val="0"/>
              </a:spcAft>
              <a:buNone/>
            </a:pPr>
            <a:r>
              <a:t/>
            </a:r>
            <a:endParaRPr sz="1300">
              <a:solidFill>
                <a:schemeClr val="dk2"/>
              </a:solidFill>
              <a:latin typeface="Lexend SemiBold"/>
              <a:ea typeface="Lexend SemiBold"/>
              <a:cs typeface="Lexend SemiBold"/>
              <a:sym typeface="Lexend SemiBold"/>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409" name="Google Shape;409;p37"/>
          <p:cNvSpPr txBox="1"/>
          <p:nvPr/>
        </p:nvSpPr>
        <p:spPr>
          <a:xfrm>
            <a:off x="7274525" y="1506525"/>
            <a:ext cx="1765500" cy="26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lt1"/>
                </a:solidFill>
                <a:latin typeface="Lexend"/>
                <a:ea typeface="Lexend"/>
                <a:cs typeface="Lexend"/>
                <a:sym typeface="Lexend"/>
              </a:rPr>
              <a:t>#303030</a:t>
            </a:r>
            <a:endParaRPr b="1" sz="1300">
              <a:solidFill>
                <a:schemeClr val="lt1"/>
              </a:solidFill>
              <a:latin typeface="Lexend"/>
              <a:ea typeface="Lexend"/>
              <a:cs typeface="Lexend"/>
              <a:sym typeface="Lexend"/>
            </a:endParaRPr>
          </a:p>
          <a:p>
            <a:pPr indent="0" lvl="0" marL="0" rtl="0" algn="l">
              <a:spcBef>
                <a:spcPts val="0"/>
              </a:spcBef>
              <a:spcAft>
                <a:spcPts val="0"/>
              </a:spcAft>
              <a:buNone/>
            </a:pPr>
            <a:r>
              <a:rPr b="1" lang="fr" sz="1300">
                <a:solidFill>
                  <a:schemeClr val="lt1"/>
                </a:solidFill>
                <a:latin typeface="Lexend"/>
                <a:ea typeface="Lexend"/>
                <a:cs typeface="Lexend"/>
                <a:sym typeface="Lexend"/>
              </a:rPr>
              <a:t>RGB(48, 48, 48)</a:t>
            </a:r>
            <a:br>
              <a:rPr lang="fr" sz="1300">
                <a:solidFill>
                  <a:schemeClr val="lt1"/>
                </a:solidFill>
                <a:latin typeface="Lexend SemiBold"/>
                <a:ea typeface="Lexend SemiBold"/>
                <a:cs typeface="Lexend SemiBold"/>
                <a:sym typeface="Lexend SemiBold"/>
              </a:rPr>
            </a:br>
            <a:endParaRPr sz="1300">
              <a:solidFill>
                <a:schemeClr val="lt1"/>
              </a:solidFill>
              <a:latin typeface="Lexend SemiBold"/>
              <a:ea typeface="Lexend SemiBold"/>
              <a:cs typeface="Lexend SemiBold"/>
              <a:sym typeface="Lexend SemiBold"/>
            </a:endParaRPr>
          </a:p>
          <a:p>
            <a:pPr indent="0" lvl="0" marL="0" rtl="0" algn="l">
              <a:spcBef>
                <a:spcPts val="0"/>
              </a:spcBef>
              <a:spcAft>
                <a:spcPts val="0"/>
              </a:spcAft>
              <a:buNone/>
            </a:pPr>
            <a:r>
              <a:t/>
            </a:r>
            <a:endParaRPr sz="1300">
              <a:solidFill>
                <a:schemeClr val="lt1"/>
              </a:solidFill>
              <a:latin typeface="Lexend SemiBold"/>
              <a:ea typeface="Lexend SemiBold"/>
              <a:cs typeface="Lexend SemiBold"/>
              <a:sym typeface="Lexend SemiBold"/>
            </a:endParaRPr>
          </a:p>
          <a:p>
            <a:pPr indent="0" lvl="0" marL="0" rtl="0" algn="l">
              <a:spcBef>
                <a:spcPts val="0"/>
              </a:spcBef>
              <a:spcAft>
                <a:spcPts val="0"/>
              </a:spcAft>
              <a:buNone/>
            </a:pPr>
            <a:br>
              <a:rPr lang="fr" sz="1300">
                <a:solidFill>
                  <a:schemeClr val="lt1"/>
                </a:solidFill>
                <a:latin typeface="Lexend SemiBold"/>
                <a:ea typeface="Lexend SemiBold"/>
                <a:cs typeface="Lexend SemiBold"/>
                <a:sym typeface="Lexend SemiBold"/>
              </a:rPr>
            </a:br>
            <a:r>
              <a:rPr lang="fr" sz="2700">
                <a:solidFill>
                  <a:schemeClr val="lt1"/>
                </a:solidFill>
                <a:latin typeface="Lexend SemiBold"/>
                <a:ea typeface="Lexend SemiBold"/>
                <a:cs typeface="Lexend SemiBold"/>
                <a:sym typeface="Lexend SemiBold"/>
              </a:rPr>
              <a:t>GRIS</a:t>
            </a:r>
            <a:endParaRPr sz="2700">
              <a:solidFill>
                <a:schemeClr val="lt1"/>
              </a:solidFill>
              <a:latin typeface="Lexend SemiBold"/>
              <a:ea typeface="Lexend SemiBold"/>
              <a:cs typeface="Lexend SemiBold"/>
              <a:sym typeface="Lexend SemiBold"/>
            </a:endParaRPr>
          </a:p>
          <a:p>
            <a:pPr indent="0" lvl="0" marL="0" rtl="0" algn="l">
              <a:spcBef>
                <a:spcPts val="0"/>
              </a:spcBef>
              <a:spcAft>
                <a:spcPts val="0"/>
              </a:spcAft>
              <a:buNone/>
            </a:pPr>
            <a:r>
              <a:rPr lang="fr" sz="2700">
                <a:solidFill>
                  <a:schemeClr val="lt1"/>
                </a:solidFill>
                <a:latin typeface="Lexend SemiBold"/>
                <a:ea typeface="Lexend SemiBold"/>
                <a:cs typeface="Lexend SemiBold"/>
                <a:sym typeface="Lexend SemiBold"/>
              </a:rPr>
              <a:t>FONCÉ</a:t>
            </a:r>
            <a:endParaRPr sz="2700">
              <a:solidFill>
                <a:schemeClr val="lt1"/>
              </a:solidFill>
              <a:latin typeface="Lexend SemiBold"/>
              <a:ea typeface="Lexend SemiBold"/>
              <a:cs typeface="Lexend SemiBold"/>
              <a:sym typeface="Lexend SemiBold"/>
            </a:endParaRPr>
          </a:p>
          <a:p>
            <a:pPr indent="0" lvl="0" marL="0" rtl="0" algn="l">
              <a:spcBef>
                <a:spcPts val="0"/>
              </a:spcBef>
              <a:spcAft>
                <a:spcPts val="0"/>
              </a:spcAft>
              <a:buNone/>
            </a:pPr>
            <a:r>
              <a:t/>
            </a:r>
            <a:endParaRPr sz="1300">
              <a:solidFill>
                <a:schemeClr val="lt1"/>
              </a:solidFill>
              <a:latin typeface="Lexend SemiBold"/>
              <a:ea typeface="Lexend SemiBold"/>
              <a:cs typeface="Lexend SemiBold"/>
              <a:sym typeface="Lexend SemiBold"/>
            </a:endParaRPr>
          </a:p>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sp>
        <p:nvSpPr>
          <p:cNvPr id="410" name="Google Shape;410;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type="title"/>
          </p:nvPr>
        </p:nvSpPr>
        <p:spPr>
          <a:xfrm>
            <a:off x="729450" y="1367875"/>
            <a:ext cx="2747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Typographie</a:t>
            </a:r>
            <a:endParaRPr sz="1000"/>
          </a:p>
        </p:txBody>
      </p:sp>
      <p:pic>
        <p:nvPicPr>
          <p:cNvPr descr="shutterstock_227447065.jpg" id="416" name="Google Shape;416;p38"/>
          <p:cNvPicPr preferRelativeResize="0"/>
          <p:nvPr/>
        </p:nvPicPr>
        <p:blipFill rotWithShape="1">
          <a:blip r:embed="rId3">
            <a:alphaModFix/>
          </a:blip>
          <a:srcRect b="11982" l="0" r="0" t="11982"/>
          <a:stretch/>
        </p:blipFill>
        <p:spPr>
          <a:xfrm>
            <a:off x="729450" y="1959125"/>
            <a:ext cx="4215917" cy="1591212"/>
          </a:xfrm>
          <a:prstGeom prst="rect">
            <a:avLst/>
          </a:prstGeom>
          <a:noFill/>
          <a:ln>
            <a:noFill/>
          </a:ln>
        </p:spPr>
      </p:pic>
      <p:sp>
        <p:nvSpPr>
          <p:cNvPr id="417" name="Google Shape;417;p38"/>
          <p:cNvSpPr txBox="1"/>
          <p:nvPr/>
        </p:nvSpPr>
        <p:spPr>
          <a:xfrm>
            <a:off x="960575" y="2733938"/>
            <a:ext cx="30063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fr" sz="3000">
                <a:solidFill>
                  <a:srgbClr val="FFFFFF"/>
                </a:solidFill>
                <a:latin typeface="Lato"/>
                <a:ea typeface="Lato"/>
                <a:cs typeface="Lato"/>
                <a:sym typeface="Lato"/>
              </a:rPr>
              <a:t>Police des Titres</a:t>
            </a:r>
            <a:endParaRPr b="1" sz="3000">
              <a:solidFill>
                <a:srgbClr val="FFFFFF"/>
              </a:solidFill>
              <a:latin typeface="Raleway"/>
              <a:ea typeface="Raleway"/>
              <a:cs typeface="Raleway"/>
              <a:sym typeface="Raleway"/>
            </a:endParaRPr>
          </a:p>
        </p:txBody>
      </p:sp>
      <p:grpSp>
        <p:nvGrpSpPr>
          <p:cNvPr id="418" name="Google Shape;418;p38"/>
          <p:cNvGrpSpPr/>
          <p:nvPr/>
        </p:nvGrpSpPr>
        <p:grpSpPr>
          <a:xfrm>
            <a:off x="729487" y="3444175"/>
            <a:ext cx="4216866" cy="1699211"/>
            <a:chOff x="830400" y="3274596"/>
            <a:chExt cx="2501700" cy="1353953"/>
          </a:xfrm>
        </p:grpSpPr>
        <p:sp>
          <p:nvSpPr>
            <p:cNvPr id="419" name="Google Shape;419;p38"/>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8"/>
          <p:cNvSpPr txBox="1"/>
          <p:nvPr>
            <p:ph idx="4294967295" type="body"/>
          </p:nvPr>
        </p:nvSpPr>
        <p:spPr>
          <a:xfrm>
            <a:off x="960587" y="4211310"/>
            <a:ext cx="3772800" cy="815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fr" sz="800"/>
              <a:t>Les titres, en caractères Impact taille 30, déclarent leur présence avec autorité. Chaque lettre devient une déclaration visuelle, captant l'attention et imprimant une empreinte puissante. Cette taille imposante transforme les mots en affirmations, donnant à notre contenu une voix qui résonne avec force.</a:t>
            </a:r>
            <a:endParaRPr sz="800"/>
          </a:p>
        </p:txBody>
      </p:sp>
      <p:pic>
        <p:nvPicPr>
          <p:cNvPr descr="shutterstock_425821354.jpg" id="422" name="Google Shape;422;p38"/>
          <p:cNvPicPr preferRelativeResize="0"/>
          <p:nvPr/>
        </p:nvPicPr>
        <p:blipFill rotWithShape="1">
          <a:blip r:embed="rId4">
            <a:alphaModFix/>
          </a:blip>
          <a:srcRect b="12034" l="0" r="0" t="12034"/>
          <a:stretch/>
        </p:blipFill>
        <p:spPr>
          <a:xfrm>
            <a:off x="4947495" y="3550339"/>
            <a:ext cx="4215923" cy="1591220"/>
          </a:xfrm>
          <a:prstGeom prst="rect">
            <a:avLst/>
          </a:prstGeom>
          <a:noFill/>
          <a:ln>
            <a:noFill/>
          </a:ln>
        </p:spPr>
      </p:pic>
      <p:sp>
        <p:nvSpPr>
          <p:cNvPr id="423" name="Google Shape;423;p38"/>
          <p:cNvSpPr txBox="1"/>
          <p:nvPr/>
        </p:nvSpPr>
        <p:spPr>
          <a:xfrm>
            <a:off x="5169050" y="3671400"/>
            <a:ext cx="326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fr" sz="3000">
                <a:solidFill>
                  <a:srgbClr val="FFFFFF"/>
                </a:solidFill>
                <a:latin typeface="Lato"/>
                <a:ea typeface="Lato"/>
                <a:cs typeface="Lato"/>
                <a:sym typeface="Lato"/>
              </a:rPr>
              <a:t>Polices des Textes</a:t>
            </a:r>
            <a:endParaRPr b="1" sz="3000">
              <a:solidFill>
                <a:srgbClr val="FFFFFF"/>
              </a:solidFill>
              <a:latin typeface="Raleway"/>
              <a:ea typeface="Raleway"/>
              <a:cs typeface="Raleway"/>
              <a:sym typeface="Raleway"/>
            </a:endParaRPr>
          </a:p>
        </p:txBody>
      </p:sp>
      <p:grpSp>
        <p:nvGrpSpPr>
          <p:cNvPr id="424" name="Google Shape;424;p38"/>
          <p:cNvGrpSpPr/>
          <p:nvPr/>
        </p:nvGrpSpPr>
        <p:grpSpPr>
          <a:xfrm flipH="1" rot="10800000">
            <a:off x="4947533" y="1959419"/>
            <a:ext cx="4216866" cy="1699211"/>
            <a:chOff x="830400" y="3274596"/>
            <a:chExt cx="2501700" cy="1353953"/>
          </a:xfrm>
        </p:grpSpPr>
        <p:sp>
          <p:nvSpPr>
            <p:cNvPr id="425" name="Google Shape;425;p38"/>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8"/>
          <p:cNvSpPr txBox="1"/>
          <p:nvPr>
            <p:ph type="title"/>
          </p:nvPr>
        </p:nvSpPr>
        <p:spPr>
          <a:xfrm>
            <a:off x="960563" y="3778208"/>
            <a:ext cx="3772800" cy="539700"/>
          </a:xfrm>
          <a:prstGeom prst="rect">
            <a:avLst/>
          </a:prstGeom>
        </p:spPr>
        <p:txBody>
          <a:bodyPr anchorCtr="0" anchor="b" bIns="91425" lIns="91425" spcFirstLastPara="1" rIns="91425" wrap="square" tIns="82800">
            <a:noAutofit/>
          </a:bodyPr>
          <a:lstStyle/>
          <a:p>
            <a:pPr indent="0" lvl="0" marL="0" rtl="0" algn="l">
              <a:spcBef>
                <a:spcPts val="0"/>
              </a:spcBef>
              <a:spcAft>
                <a:spcPts val="0"/>
              </a:spcAft>
              <a:buNone/>
            </a:pPr>
            <a:r>
              <a:rPr lang="fr" sz="3000">
                <a:solidFill>
                  <a:srgbClr val="000000"/>
                </a:solidFill>
                <a:latin typeface="Impact"/>
                <a:ea typeface="Impact"/>
                <a:cs typeface="Impact"/>
                <a:sym typeface="Impact"/>
              </a:rPr>
              <a:t>IMPACT impact - 30</a:t>
            </a:r>
            <a:endParaRPr sz="1000"/>
          </a:p>
        </p:txBody>
      </p:sp>
      <p:sp>
        <p:nvSpPr>
          <p:cNvPr id="428" name="Google Shape;428;p38"/>
          <p:cNvSpPr txBox="1"/>
          <p:nvPr>
            <p:ph idx="4294967295" type="body"/>
          </p:nvPr>
        </p:nvSpPr>
        <p:spPr>
          <a:xfrm>
            <a:off x="5169038" y="2584136"/>
            <a:ext cx="3772800" cy="815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sz="800"/>
              <a:t>Pour les textes, la police Roboto taille 20 offre une clarté exceptionnelle. Chaque mot devient une lecture aisée, équilibrant la forme avec la fonction. La taille 20 de Roboto allie élégance et lisibilité, créant une expérience de lecture agréable. Les détails sont préservés sans sacrifier la fluidité, assurant une communication efficace et un contenu facilement digestible.</a:t>
            </a:r>
            <a:endParaRPr sz="800"/>
          </a:p>
        </p:txBody>
      </p:sp>
      <p:sp>
        <p:nvSpPr>
          <p:cNvPr id="429" name="Google Shape;429;p38"/>
          <p:cNvSpPr txBox="1"/>
          <p:nvPr>
            <p:ph type="title"/>
          </p:nvPr>
        </p:nvSpPr>
        <p:spPr>
          <a:xfrm>
            <a:off x="5169574" y="2107661"/>
            <a:ext cx="3772800" cy="53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000">
                <a:solidFill>
                  <a:srgbClr val="000000"/>
                </a:solidFill>
                <a:latin typeface="Roboto"/>
                <a:ea typeface="Roboto"/>
                <a:cs typeface="Roboto"/>
                <a:sym typeface="Roboto"/>
              </a:rPr>
              <a:t>ROBOTO roboto - 20</a:t>
            </a:r>
            <a:endParaRPr sz="2000"/>
          </a:p>
        </p:txBody>
      </p:sp>
      <p:sp>
        <p:nvSpPr>
          <p:cNvPr id="430" name="Google Shape;430;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34" name="Shape 434"/>
        <p:cNvGrpSpPr/>
        <p:nvPr/>
      </p:nvGrpSpPr>
      <p:grpSpPr>
        <a:xfrm>
          <a:off x="0" y="0"/>
          <a:ext cx="0" cy="0"/>
          <a:chOff x="0" y="0"/>
          <a:chExt cx="0" cy="0"/>
        </a:xfrm>
      </p:grpSpPr>
      <p:sp>
        <p:nvSpPr>
          <p:cNvPr id="435" name="Google Shape;435;p39"/>
          <p:cNvSpPr/>
          <p:nvPr/>
        </p:nvSpPr>
        <p:spPr>
          <a:xfrm>
            <a:off x="653250" y="2195325"/>
            <a:ext cx="4403100" cy="191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6" name="Google Shape;436;p39"/>
          <p:cNvSpPr/>
          <p:nvPr/>
        </p:nvSpPr>
        <p:spPr>
          <a:xfrm>
            <a:off x="5228525" y="641775"/>
            <a:ext cx="3802200" cy="386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7" name="Google Shape;437;p39"/>
          <p:cNvSpPr txBox="1"/>
          <p:nvPr>
            <p:ph type="title"/>
          </p:nvPr>
        </p:nvSpPr>
        <p:spPr>
          <a:xfrm>
            <a:off x="653250" y="1367875"/>
            <a:ext cx="45330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Diagramme de Navigabilité</a:t>
            </a:r>
            <a:endParaRPr sz="300"/>
          </a:p>
        </p:txBody>
      </p:sp>
      <p:pic>
        <p:nvPicPr>
          <p:cNvPr id="438" name="Google Shape;438;p39"/>
          <p:cNvPicPr preferRelativeResize="0"/>
          <p:nvPr/>
        </p:nvPicPr>
        <p:blipFill>
          <a:blip r:embed="rId3">
            <a:alphaModFix/>
          </a:blip>
          <a:stretch>
            <a:fillRect/>
          </a:stretch>
        </p:blipFill>
        <p:spPr>
          <a:xfrm>
            <a:off x="5333300" y="748575"/>
            <a:ext cx="3576749" cy="3646357"/>
          </a:xfrm>
          <a:prstGeom prst="rect">
            <a:avLst/>
          </a:prstGeom>
          <a:noFill/>
          <a:ln>
            <a:noFill/>
          </a:ln>
        </p:spPr>
      </p:pic>
      <p:sp>
        <p:nvSpPr>
          <p:cNvPr id="439" name="Google Shape;439;p39"/>
          <p:cNvSpPr txBox="1"/>
          <p:nvPr/>
        </p:nvSpPr>
        <p:spPr>
          <a:xfrm>
            <a:off x="653250" y="2195325"/>
            <a:ext cx="4403100" cy="191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fr" sz="1100">
                <a:solidFill>
                  <a:schemeClr val="lt2"/>
                </a:solidFill>
                <a:latin typeface="Lato"/>
                <a:ea typeface="Lato"/>
                <a:cs typeface="Lato"/>
                <a:sym typeface="Lato"/>
              </a:rPr>
              <a:t>Le diagramme de navigabilité est la boussole qui guide les visiteurs à travers notre site web. Il offre une vue d'ensemble intuitive, définissant les liens et les chemins pour une navigation fluide.</a:t>
            </a:r>
            <a:endParaRPr sz="1100">
              <a:solidFill>
                <a:schemeClr val="lt2"/>
              </a:solidFill>
              <a:latin typeface="Lato"/>
              <a:ea typeface="Lato"/>
              <a:cs typeface="Lato"/>
              <a:sym typeface="Lato"/>
            </a:endParaRPr>
          </a:p>
          <a:p>
            <a:pPr indent="0" lvl="0" marL="0" rtl="0" algn="just">
              <a:lnSpc>
                <a:spcPct val="115000"/>
              </a:lnSpc>
              <a:spcBef>
                <a:spcPts val="0"/>
              </a:spcBef>
              <a:spcAft>
                <a:spcPts val="0"/>
              </a:spcAft>
              <a:buNone/>
            </a:pPr>
            <a:r>
              <a:t/>
            </a:r>
            <a:endParaRPr sz="1100">
              <a:solidFill>
                <a:schemeClr val="lt2"/>
              </a:solidFill>
              <a:latin typeface="Lato"/>
              <a:ea typeface="Lato"/>
              <a:cs typeface="Lato"/>
              <a:sym typeface="Lato"/>
            </a:endParaRPr>
          </a:p>
          <a:p>
            <a:pPr indent="0" lvl="0" marL="0" rtl="0" algn="just">
              <a:lnSpc>
                <a:spcPct val="115000"/>
              </a:lnSpc>
              <a:spcBef>
                <a:spcPts val="0"/>
              </a:spcBef>
              <a:spcAft>
                <a:spcPts val="0"/>
              </a:spcAft>
              <a:buNone/>
            </a:pPr>
            <a:r>
              <a:rPr lang="fr" sz="1100">
                <a:solidFill>
                  <a:schemeClr val="lt2"/>
                </a:solidFill>
                <a:latin typeface="Lato"/>
                <a:ea typeface="Lato"/>
                <a:cs typeface="Lato"/>
                <a:sym typeface="Lato"/>
              </a:rPr>
              <a:t>Sur cette diapositive, nous explorerons cette carte visuelle de manière détaillée, décomposant chaque élément clé qui organise l'expérience utilisateur. Les prochaines diapositives </a:t>
            </a:r>
            <a:r>
              <a:rPr lang="fr" sz="1100">
                <a:solidFill>
                  <a:schemeClr val="lt2"/>
                </a:solidFill>
                <a:latin typeface="Lato"/>
                <a:ea typeface="Lato"/>
                <a:cs typeface="Lato"/>
                <a:sym typeface="Lato"/>
              </a:rPr>
              <a:t>permettent</a:t>
            </a:r>
            <a:r>
              <a:rPr lang="fr" sz="1100">
                <a:solidFill>
                  <a:schemeClr val="lt2"/>
                </a:solidFill>
                <a:latin typeface="Lato"/>
                <a:ea typeface="Lato"/>
                <a:cs typeface="Lato"/>
                <a:sym typeface="Lato"/>
              </a:rPr>
              <a:t> d’aller dans les détails qui rendent la navigation sur notre site non seulement efficace, mais aussi agréable.</a:t>
            </a:r>
            <a:endParaRPr sz="1100">
              <a:solidFill>
                <a:schemeClr val="lt2"/>
              </a:solidFill>
            </a:endParaRPr>
          </a:p>
        </p:txBody>
      </p:sp>
      <p:sp>
        <p:nvSpPr>
          <p:cNvPr id="440" name="Google Shape;440;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44" name="Shape 444"/>
        <p:cNvGrpSpPr/>
        <p:nvPr/>
      </p:nvGrpSpPr>
      <p:grpSpPr>
        <a:xfrm>
          <a:off x="0" y="0"/>
          <a:ext cx="0" cy="0"/>
          <a:chOff x="0" y="0"/>
          <a:chExt cx="0" cy="0"/>
        </a:xfrm>
      </p:grpSpPr>
      <p:sp>
        <p:nvSpPr>
          <p:cNvPr id="445" name="Google Shape;445;p40"/>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6" name="Google Shape;446;p40"/>
          <p:cNvSpPr/>
          <p:nvPr/>
        </p:nvSpPr>
        <p:spPr>
          <a:xfrm>
            <a:off x="279250" y="1615900"/>
            <a:ext cx="2217000" cy="188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47" name="Google Shape;447;p40"/>
          <p:cNvPicPr preferRelativeResize="0"/>
          <p:nvPr/>
        </p:nvPicPr>
        <p:blipFill>
          <a:blip r:embed="rId3">
            <a:alphaModFix/>
          </a:blip>
          <a:stretch>
            <a:fillRect/>
          </a:stretch>
        </p:blipFill>
        <p:spPr>
          <a:xfrm>
            <a:off x="293100" y="693600"/>
            <a:ext cx="1781175" cy="866775"/>
          </a:xfrm>
          <a:prstGeom prst="rect">
            <a:avLst/>
          </a:prstGeom>
          <a:noFill/>
          <a:ln>
            <a:noFill/>
          </a:ln>
        </p:spPr>
      </p:pic>
      <p:pic>
        <p:nvPicPr>
          <p:cNvPr id="448" name="Google Shape;448;p40"/>
          <p:cNvPicPr preferRelativeResize="0"/>
          <p:nvPr/>
        </p:nvPicPr>
        <p:blipFill rotWithShape="1">
          <a:blip r:embed="rId4">
            <a:alphaModFix/>
          </a:blip>
          <a:srcRect b="50000" l="0" r="72624" t="27855"/>
          <a:stretch/>
        </p:blipFill>
        <p:spPr>
          <a:xfrm>
            <a:off x="397675" y="1756326"/>
            <a:ext cx="1977676" cy="1630850"/>
          </a:xfrm>
          <a:prstGeom prst="rect">
            <a:avLst/>
          </a:prstGeom>
          <a:noFill/>
          <a:ln>
            <a:noFill/>
          </a:ln>
        </p:spPr>
      </p:pic>
      <p:cxnSp>
        <p:nvCxnSpPr>
          <p:cNvPr id="449" name="Google Shape;449;p40"/>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sp>
        <p:nvSpPr>
          <p:cNvPr id="450" name="Google Shape;450;p40"/>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451" name="Google Shape;451;p40"/>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pic>
        <p:nvPicPr>
          <p:cNvPr id="452" name="Google Shape;452;p40"/>
          <p:cNvPicPr preferRelativeResize="0"/>
          <p:nvPr/>
        </p:nvPicPr>
        <p:blipFill>
          <a:blip r:embed="rId5">
            <a:alphaModFix/>
          </a:blip>
          <a:stretch>
            <a:fillRect/>
          </a:stretch>
        </p:blipFill>
        <p:spPr>
          <a:xfrm>
            <a:off x="3209928" y="1280867"/>
            <a:ext cx="5730677" cy="2581774"/>
          </a:xfrm>
          <a:prstGeom prst="rect">
            <a:avLst/>
          </a:prstGeom>
          <a:noFill/>
          <a:ln>
            <a:noFill/>
          </a:ln>
        </p:spPr>
      </p:pic>
      <p:sp>
        <p:nvSpPr>
          <p:cNvPr id="453" name="Google Shape;453;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57" name="Shape 457"/>
        <p:cNvGrpSpPr/>
        <p:nvPr/>
      </p:nvGrpSpPr>
      <p:grpSpPr>
        <a:xfrm>
          <a:off x="0" y="0"/>
          <a:ext cx="0" cy="0"/>
          <a:chOff x="0" y="0"/>
          <a:chExt cx="0" cy="0"/>
        </a:xfrm>
      </p:grpSpPr>
      <p:sp>
        <p:nvSpPr>
          <p:cNvPr id="458" name="Google Shape;458;p41"/>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9" name="Google Shape;459;p41"/>
          <p:cNvSpPr/>
          <p:nvPr/>
        </p:nvSpPr>
        <p:spPr>
          <a:xfrm>
            <a:off x="101475" y="1929900"/>
            <a:ext cx="25701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60" name="Google Shape;460;p41"/>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461" name="Google Shape;461;p41"/>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462" name="Google Shape;462;p41"/>
          <p:cNvPicPr preferRelativeResize="0"/>
          <p:nvPr/>
        </p:nvPicPr>
        <p:blipFill rotWithShape="1">
          <a:blip r:embed="rId4">
            <a:alphaModFix/>
          </a:blip>
          <a:srcRect b="85322" l="36035" r="29312" t="0"/>
          <a:stretch/>
        </p:blipFill>
        <p:spPr>
          <a:xfrm>
            <a:off x="265225" y="2099300"/>
            <a:ext cx="2240049" cy="967200"/>
          </a:xfrm>
          <a:prstGeom prst="rect">
            <a:avLst/>
          </a:prstGeom>
          <a:noFill/>
          <a:ln>
            <a:noFill/>
          </a:ln>
        </p:spPr>
      </p:pic>
      <p:pic>
        <p:nvPicPr>
          <p:cNvPr id="463" name="Google Shape;463;p41"/>
          <p:cNvPicPr preferRelativeResize="0"/>
          <p:nvPr/>
        </p:nvPicPr>
        <p:blipFill>
          <a:blip r:embed="rId5">
            <a:alphaModFix/>
          </a:blip>
          <a:stretch>
            <a:fillRect/>
          </a:stretch>
        </p:blipFill>
        <p:spPr>
          <a:xfrm>
            <a:off x="3209925" y="1280875"/>
            <a:ext cx="5730677" cy="2581775"/>
          </a:xfrm>
          <a:prstGeom prst="rect">
            <a:avLst/>
          </a:prstGeom>
          <a:noFill/>
          <a:ln>
            <a:noFill/>
          </a:ln>
        </p:spPr>
      </p:pic>
      <p:sp>
        <p:nvSpPr>
          <p:cNvPr id="464" name="Google Shape;464;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65" name="Google Shape;465;p41"/>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466" name="Google Shape;466;p41"/>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70" name="Shape 470"/>
        <p:cNvGrpSpPr/>
        <p:nvPr/>
      </p:nvGrpSpPr>
      <p:grpSpPr>
        <a:xfrm>
          <a:off x="0" y="0"/>
          <a:ext cx="0" cy="0"/>
          <a:chOff x="0" y="0"/>
          <a:chExt cx="0" cy="0"/>
        </a:xfrm>
      </p:grpSpPr>
      <p:sp>
        <p:nvSpPr>
          <p:cNvPr id="471" name="Google Shape;471;p42"/>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2" name="Google Shape;472;p42"/>
          <p:cNvSpPr/>
          <p:nvPr/>
        </p:nvSpPr>
        <p:spPr>
          <a:xfrm>
            <a:off x="293100" y="1929900"/>
            <a:ext cx="2187000" cy="128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73" name="Google Shape;473;p42"/>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474" name="Google Shape;474;p42"/>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475" name="Google Shape;475;p42"/>
          <p:cNvPicPr preferRelativeResize="0"/>
          <p:nvPr/>
        </p:nvPicPr>
        <p:blipFill rotWithShape="1">
          <a:blip r:embed="rId4">
            <a:alphaModFix/>
          </a:blip>
          <a:srcRect b="85322" l="71363" r="0" t="0"/>
          <a:stretch/>
        </p:blipFill>
        <p:spPr>
          <a:xfrm>
            <a:off x="460937" y="2088150"/>
            <a:ext cx="1851175" cy="967200"/>
          </a:xfrm>
          <a:prstGeom prst="rect">
            <a:avLst/>
          </a:prstGeom>
          <a:noFill/>
          <a:ln>
            <a:noFill/>
          </a:ln>
        </p:spPr>
      </p:pic>
      <p:pic>
        <p:nvPicPr>
          <p:cNvPr id="476" name="Google Shape;476;p42"/>
          <p:cNvPicPr preferRelativeResize="0"/>
          <p:nvPr/>
        </p:nvPicPr>
        <p:blipFill>
          <a:blip r:embed="rId5">
            <a:alphaModFix/>
          </a:blip>
          <a:stretch>
            <a:fillRect/>
          </a:stretch>
        </p:blipFill>
        <p:spPr>
          <a:xfrm>
            <a:off x="3209925" y="1280875"/>
            <a:ext cx="5730677" cy="2581775"/>
          </a:xfrm>
          <a:prstGeom prst="rect">
            <a:avLst/>
          </a:prstGeom>
          <a:noFill/>
          <a:ln>
            <a:noFill/>
          </a:ln>
        </p:spPr>
      </p:pic>
      <p:sp>
        <p:nvSpPr>
          <p:cNvPr id="477" name="Google Shape;477;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78" name="Google Shape;478;p42"/>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479" name="Google Shape;479;p42"/>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83" name="Shape 483"/>
        <p:cNvGrpSpPr/>
        <p:nvPr/>
      </p:nvGrpSpPr>
      <p:grpSpPr>
        <a:xfrm>
          <a:off x="0" y="0"/>
          <a:ext cx="0" cy="0"/>
          <a:chOff x="0" y="0"/>
          <a:chExt cx="0" cy="0"/>
        </a:xfrm>
      </p:grpSpPr>
      <p:sp>
        <p:nvSpPr>
          <p:cNvPr id="484" name="Google Shape;484;p43"/>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85" name="Google Shape;485;p43"/>
          <p:cNvSpPr/>
          <p:nvPr/>
        </p:nvSpPr>
        <p:spPr>
          <a:xfrm>
            <a:off x="205650" y="1834125"/>
            <a:ext cx="2361600" cy="147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86" name="Google Shape;486;p43"/>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487" name="Google Shape;487;p43"/>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488" name="Google Shape;488;p43"/>
          <p:cNvPicPr preferRelativeResize="0"/>
          <p:nvPr/>
        </p:nvPicPr>
        <p:blipFill rotWithShape="1">
          <a:blip r:embed="rId4">
            <a:alphaModFix/>
          </a:blip>
          <a:srcRect b="65287" l="37157" r="28577" t="15339"/>
          <a:stretch/>
        </p:blipFill>
        <p:spPr>
          <a:xfrm>
            <a:off x="370125" y="1985875"/>
            <a:ext cx="2032801" cy="1171746"/>
          </a:xfrm>
          <a:prstGeom prst="rect">
            <a:avLst/>
          </a:prstGeom>
          <a:noFill/>
          <a:ln>
            <a:noFill/>
          </a:ln>
        </p:spPr>
      </p:pic>
      <p:pic>
        <p:nvPicPr>
          <p:cNvPr id="489" name="Google Shape;489;p43"/>
          <p:cNvPicPr preferRelativeResize="0"/>
          <p:nvPr/>
        </p:nvPicPr>
        <p:blipFill>
          <a:blip r:embed="rId5">
            <a:alphaModFix/>
          </a:blip>
          <a:stretch>
            <a:fillRect/>
          </a:stretch>
        </p:blipFill>
        <p:spPr>
          <a:xfrm>
            <a:off x="3209925" y="1280875"/>
            <a:ext cx="5730677" cy="2581775"/>
          </a:xfrm>
          <a:prstGeom prst="rect">
            <a:avLst/>
          </a:prstGeom>
          <a:noFill/>
          <a:ln>
            <a:noFill/>
          </a:ln>
        </p:spPr>
      </p:pic>
      <p:sp>
        <p:nvSpPr>
          <p:cNvPr id="490" name="Google Shape;490;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91" name="Google Shape;491;p43"/>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492" name="Google Shape;492;p43"/>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96" name="Shape 496"/>
        <p:cNvGrpSpPr/>
        <p:nvPr/>
      </p:nvGrpSpPr>
      <p:grpSpPr>
        <a:xfrm>
          <a:off x="0" y="0"/>
          <a:ext cx="0" cy="0"/>
          <a:chOff x="0" y="0"/>
          <a:chExt cx="0" cy="0"/>
        </a:xfrm>
      </p:grpSpPr>
      <p:sp>
        <p:nvSpPr>
          <p:cNvPr id="497" name="Google Shape;497;p44"/>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98" name="Google Shape;498;p44"/>
          <p:cNvSpPr/>
          <p:nvPr/>
        </p:nvSpPr>
        <p:spPr>
          <a:xfrm>
            <a:off x="263325" y="1773200"/>
            <a:ext cx="2246400" cy="159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99" name="Google Shape;499;p44"/>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500" name="Google Shape;500;p44"/>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501" name="Google Shape;501;p44"/>
          <p:cNvPicPr preferRelativeResize="0"/>
          <p:nvPr/>
        </p:nvPicPr>
        <p:blipFill>
          <a:blip r:embed="rId4">
            <a:alphaModFix/>
          </a:blip>
          <a:stretch>
            <a:fillRect/>
          </a:stretch>
        </p:blipFill>
        <p:spPr>
          <a:xfrm>
            <a:off x="3209925" y="1280875"/>
            <a:ext cx="5730677" cy="2581775"/>
          </a:xfrm>
          <a:prstGeom prst="rect">
            <a:avLst/>
          </a:prstGeom>
          <a:noFill/>
          <a:ln>
            <a:noFill/>
          </a:ln>
        </p:spPr>
      </p:pic>
      <p:pic>
        <p:nvPicPr>
          <p:cNvPr id="502" name="Google Shape;502;p44"/>
          <p:cNvPicPr preferRelativeResize="0"/>
          <p:nvPr/>
        </p:nvPicPr>
        <p:blipFill rotWithShape="1">
          <a:blip r:embed="rId5">
            <a:alphaModFix/>
          </a:blip>
          <a:srcRect b="65287" l="71001" r="0" t="15339"/>
          <a:stretch/>
        </p:blipFill>
        <p:spPr>
          <a:xfrm>
            <a:off x="429362" y="1919813"/>
            <a:ext cx="1914324" cy="1303900"/>
          </a:xfrm>
          <a:prstGeom prst="rect">
            <a:avLst/>
          </a:prstGeom>
          <a:noFill/>
          <a:ln>
            <a:noFill/>
          </a:ln>
        </p:spPr>
      </p:pic>
      <p:sp>
        <p:nvSpPr>
          <p:cNvPr id="503" name="Google Shape;503;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04" name="Google Shape;504;p44"/>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505" name="Google Shape;505;p44"/>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09" name="Shape 509"/>
        <p:cNvGrpSpPr/>
        <p:nvPr/>
      </p:nvGrpSpPr>
      <p:grpSpPr>
        <a:xfrm>
          <a:off x="0" y="0"/>
          <a:ext cx="0" cy="0"/>
          <a:chOff x="0" y="0"/>
          <a:chExt cx="0" cy="0"/>
        </a:xfrm>
      </p:grpSpPr>
      <p:sp>
        <p:nvSpPr>
          <p:cNvPr id="510" name="Google Shape;510;p45"/>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11" name="Google Shape;511;p45"/>
          <p:cNvSpPr/>
          <p:nvPr/>
        </p:nvSpPr>
        <p:spPr>
          <a:xfrm>
            <a:off x="368550" y="1590450"/>
            <a:ext cx="2036100" cy="196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512" name="Google Shape;512;p45"/>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513" name="Google Shape;513;p45"/>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514" name="Google Shape;514;p45"/>
          <p:cNvPicPr preferRelativeResize="0"/>
          <p:nvPr/>
        </p:nvPicPr>
        <p:blipFill rotWithShape="1">
          <a:blip r:embed="rId4">
            <a:alphaModFix/>
          </a:blip>
          <a:srcRect b="36354" l="38571" r="30241" t="33312"/>
          <a:stretch/>
        </p:blipFill>
        <p:spPr>
          <a:xfrm>
            <a:off x="561600" y="1753775"/>
            <a:ext cx="1649850" cy="1635925"/>
          </a:xfrm>
          <a:prstGeom prst="rect">
            <a:avLst/>
          </a:prstGeom>
          <a:noFill/>
          <a:ln>
            <a:noFill/>
          </a:ln>
        </p:spPr>
      </p:pic>
      <p:pic>
        <p:nvPicPr>
          <p:cNvPr id="515" name="Google Shape;515;p45"/>
          <p:cNvPicPr preferRelativeResize="0"/>
          <p:nvPr/>
        </p:nvPicPr>
        <p:blipFill>
          <a:blip r:embed="rId5">
            <a:alphaModFix/>
          </a:blip>
          <a:stretch>
            <a:fillRect/>
          </a:stretch>
        </p:blipFill>
        <p:spPr>
          <a:xfrm>
            <a:off x="3209925" y="1280875"/>
            <a:ext cx="5730677" cy="2581776"/>
          </a:xfrm>
          <a:prstGeom prst="rect">
            <a:avLst/>
          </a:prstGeom>
          <a:noFill/>
          <a:ln>
            <a:noFill/>
          </a:ln>
        </p:spPr>
      </p:pic>
      <p:sp>
        <p:nvSpPr>
          <p:cNvPr id="516" name="Google Shape;516;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17" name="Google Shape;517;p45"/>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518" name="Google Shape;518;p45"/>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22" name="Shape 522"/>
        <p:cNvGrpSpPr/>
        <p:nvPr/>
      </p:nvGrpSpPr>
      <p:grpSpPr>
        <a:xfrm>
          <a:off x="0" y="0"/>
          <a:ext cx="0" cy="0"/>
          <a:chOff x="0" y="0"/>
          <a:chExt cx="0" cy="0"/>
        </a:xfrm>
      </p:grpSpPr>
      <p:sp>
        <p:nvSpPr>
          <p:cNvPr id="523" name="Google Shape;523;p46"/>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4" name="Google Shape;524;p46"/>
          <p:cNvSpPr/>
          <p:nvPr/>
        </p:nvSpPr>
        <p:spPr>
          <a:xfrm>
            <a:off x="346400" y="1839650"/>
            <a:ext cx="2080200" cy="146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525" name="Google Shape;525;p46"/>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526" name="Google Shape;526;p46"/>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527" name="Google Shape;527;p46"/>
          <p:cNvPicPr preferRelativeResize="0"/>
          <p:nvPr/>
        </p:nvPicPr>
        <p:blipFill>
          <a:blip r:embed="rId4">
            <a:alphaModFix/>
          </a:blip>
          <a:stretch>
            <a:fillRect/>
          </a:stretch>
        </p:blipFill>
        <p:spPr>
          <a:xfrm>
            <a:off x="3209925" y="1280875"/>
            <a:ext cx="5730677" cy="2581775"/>
          </a:xfrm>
          <a:prstGeom prst="rect">
            <a:avLst/>
          </a:prstGeom>
          <a:noFill/>
          <a:ln>
            <a:noFill/>
          </a:ln>
        </p:spPr>
      </p:pic>
      <p:pic>
        <p:nvPicPr>
          <p:cNvPr id="528" name="Google Shape;528;p46"/>
          <p:cNvPicPr preferRelativeResize="0"/>
          <p:nvPr/>
        </p:nvPicPr>
        <p:blipFill rotWithShape="1">
          <a:blip r:embed="rId5">
            <a:alphaModFix/>
          </a:blip>
          <a:srcRect b="49017" l="72748" r="0" t="33312"/>
          <a:stretch/>
        </p:blipFill>
        <p:spPr>
          <a:xfrm>
            <a:off x="513375" y="1994588"/>
            <a:ext cx="1746276" cy="1154349"/>
          </a:xfrm>
          <a:prstGeom prst="rect">
            <a:avLst/>
          </a:prstGeom>
          <a:noFill/>
          <a:ln>
            <a:noFill/>
          </a:ln>
        </p:spPr>
      </p:pic>
      <p:sp>
        <p:nvSpPr>
          <p:cNvPr id="529" name="Google Shape;529;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30" name="Google Shape;530;p46"/>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531" name="Google Shape;531;p46"/>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298125" y="1389900"/>
            <a:ext cx="5892000" cy="2668500"/>
          </a:xfrm>
          <a:prstGeom prst="rect">
            <a:avLst/>
          </a:prstGeom>
          <a:effectLst>
            <a:outerShdw rotWithShape="0" algn="bl" dist="38100">
              <a:srgbClr val="5C1916"/>
            </a:outerShdw>
          </a:effectLst>
        </p:spPr>
        <p:txBody>
          <a:bodyPr anchorCtr="0" anchor="t" bIns="91425" lIns="91425" spcFirstLastPara="1" rIns="91425" wrap="square" tIns="90000">
            <a:noAutofit/>
          </a:bodyPr>
          <a:lstStyle/>
          <a:p>
            <a:pPr indent="0" lvl="0" marL="0" rtl="0" algn="l">
              <a:spcBef>
                <a:spcPts val="0"/>
              </a:spcBef>
              <a:spcAft>
                <a:spcPts val="0"/>
              </a:spcAft>
              <a:buNone/>
            </a:pPr>
            <a:r>
              <a:rPr lang="fr" sz="6500">
                <a:solidFill>
                  <a:srgbClr val="EFEFEF"/>
                </a:solidFill>
              </a:rPr>
              <a:t>Présentation</a:t>
            </a:r>
            <a:endParaRPr sz="6500">
              <a:solidFill>
                <a:srgbClr val="EFEFEF"/>
              </a:solidFill>
            </a:endParaRPr>
          </a:p>
          <a:p>
            <a:pPr indent="0" lvl="0" marL="0" rtl="0" algn="l">
              <a:spcBef>
                <a:spcPts val="1600"/>
              </a:spcBef>
              <a:spcAft>
                <a:spcPts val="1600"/>
              </a:spcAft>
              <a:buNone/>
            </a:pPr>
            <a:r>
              <a:rPr lang="fr" sz="6500">
                <a:solidFill>
                  <a:srgbClr val="EFEFEF"/>
                </a:solidFill>
              </a:rPr>
              <a:t>du projet</a:t>
            </a:r>
            <a:endParaRPr sz="6500">
              <a:solidFill>
                <a:srgbClr val="EFEFEF"/>
              </a:solidFill>
            </a:endParaRPr>
          </a:p>
        </p:txBody>
      </p:sp>
      <p:pic>
        <p:nvPicPr>
          <p:cNvPr id="196" name="Google Shape;196;p20"/>
          <p:cNvPicPr preferRelativeResize="0"/>
          <p:nvPr/>
        </p:nvPicPr>
        <p:blipFill>
          <a:blip r:embed="rId3">
            <a:alphaModFix/>
          </a:blip>
          <a:stretch>
            <a:fillRect/>
          </a:stretch>
        </p:blipFill>
        <p:spPr>
          <a:xfrm>
            <a:off x="5693975" y="1448575"/>
            <a:ext cx="2970725" cy="2958975"/>
          </a:xfrm>
          <a:prstGeom prst="rect">
            <a:avLst/>
          </a:prstGeom>
          <a:noFill/>
          <a:ln>
            <a:noFill/>
          </a:ln>
        </p:spPr>
      </p:pic>
      <p:sp>
        <p:nvSpPr>
          <p:cNvPr id="197" name="Google Shape;19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35" name="Shape 535"/>
        <p:cNvGrpSpPr/>
        <p:nvPr/>
      </p:nvGrpSpPr>
      <p:grpSpPr>
        <a:xfrm>
          <a:off x="0" y="0"/>
          <a:ext cx="0" cy="0"/>
          <a:chOff x="0" y="0"/>
          <a:chExt cx="0" cy="0"/>
        </a:xfrm>
      </p:grpSpPr>
      <p:sp>
        <p:nvSpPr>
          <p:cNvPr id="536" name="Google Shape;536;p47"/>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37" name="Google Shape;537;p47"/>
          <p:cNvSpPr/>
          <p:nvPr/>
        </p:nvSpPr>
        <p:spPr>
          <a:xfrm>
            <a:off x="205725" y="1889500"/>
            <a:ext cx="2361600" cy="136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538" name="Google Shape;538;p47"/>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539" name="Google Shape;539;p47"/>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540" name="Google Shape;540;p47"/>
          <p:cNvPicPr preferRelativeResize="0"/>
          <p:nvPr/>
        </p:nvPicPr>
        <p:blipFill>
          <a:blip r:embed="rId4">
            <a:alphaModFix/>
          </a:blip>
          <a:stretch>
            <a:fillRect/>
          </a:stretch>
        </p:blipFill>
        <p:spPr>
          <a:xfrm>
            <a:off x="3209925" y="1280875"/>
            <a:ext cx="5730677" cy="2581774"/>
          </a:xfrm>
          <a:prstGeom prst="rect">
            <a:avLst/>
          </a:prstGeom>
          <a:noFill/>
          <a:ln>
            <a:noFill/>
          </a:ln>
        </p:spPr>
      </p:pic>
      <p:pic>
        <p:nvPicPr>
          <p:cNvPr id="541" name="Google Shape;541;p47"/>
          <p:cNvPicPr preferRelativeResize="0"/>
          <p:nvPr/>
        </p:nvPicPr>
        <p:blipFill rotWithShape="1">
          <a:blip r:embed="rId5">
            <a:alphaModFix/>
          </a:blip>
          <a:srcRect b="36354" l="72476" r="0" t="49675"/>
          <a:stretch/>
        </p:blipFill>
        <p:spPr>
          <a:xfrm>
            <a:off x="370125" y="2045825"/>
            <a:ext cx="2032801" cy="1051862"/>
          </a:xfrm>
          <a:prstGeom prst="rect">
            <a:avLst/>
          </a:prstGeom>
          <a:noFill/>
          <a:ln>
            <a:noFill/>
          </a:ln>
        </p:spPr>
      </p:pic>
      <p:sp>
        <p:nvSpPr>
          <p:cNvPr id="542" name="Google Shape;542;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43" name="Google Shape;543;p47"/>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544" name="Google Shape;544;p47"/>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48" name="Shape 548"/>
        <p:cNvGrpSpPr/>
        <p:nvPr/>
      </p:nvGrpSpPr>
      <p:grpSpPr>
        <a:xfrm>
          <a:off x="0" y="0"/>
          <a:ext cx="0" cy="0"/>
          <a:chOff x="0" y="0"/>
          <a:chExt cx="0" cy="0"/>
        </a:xfrm>
      </p:grpSpPr>
      <p:sp>
        <p:nvSpPr>
          <p:cNvPr id="549" name="Google Shape;549;p48"/>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50" name="Google Shape;550;p48"/>
          <p:cNvSpPr/>
          <p:nvPr/>
        </p:nvSpPr>
        <p:spPr>
          <a:xfrm>
            <a:off x="335325" y="1845200"/>
            <a:ext cx="2102400" cy="145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551" name="Google Shape;551;p48"/>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552" name="Google Shape;552;p48"/>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553" name="Google Shape;553;p48"/>
          <p:cNvPicPr preferRelativeResize="0"/>
          <p:nvPr/>
        </p:nvPicPr>
        <p:blipFill rotWithShape="1">
          <a:blip r:embed="rId4">
            <a:alphaModFix/>
          </a:blip>
          <a:srcRect b="17435" l="40320" r="30404" t="63604"/>
          <a:stretch/>
        </p:blipFill>
        <p:spPr>
          <a:xfrm>
            <a:off x="525650" y="2003350"/>
            <a:ext cx="1721750" cy="1136800"/>
          </a:xfrm>
          <a:prstGeom prst="rect">
            <a:avLst/>
          </a:prstGeom>
          <a:noFill/>
          <a:ln>
            <a:noFill/>
          </a:ln>
        </p:spPr>
      </p:pic>
      <p:pic>
        <p:nvPicPr>
          <p:cNvPr id="554" name="Google Shape;554;p48"/>
          <p:cNvPicPr preferRelativeResize="0"/>
          <p:nvPr/>
        </p:nvPicPr>
        <p:blipFill>
          <a:blip r:embed="rId5">
            <a:alphaModFix/>
          </a:blip>
          <a:stretch>
            <a:fillRect/>
          </a:stretch>
        </p:blipFill>
        <p:spPr>
          <a:xfrm>
            <a:off x="3209925" y="1280850"/>
            <a:ext cx="5730677" cy="2581775"/>
          </a:xfrm>
          <a:prstGeom prst="rect">
            <a:avLst/>
          </a:prstGeom>
          <a:noFill/>
          <a:ln>
            <a:noFill/>
          </a:ln>
        </p:spPr>
      </p:pic>
      <p:sp>
        <p:nvSpPr>
          <p:cNvPr id="555" name="Google Shape;555;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56" name="Google Shape;556;p48"/>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557" name="Google Shape;557;p48"/>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61" name="Shape 561"/>
        <p:cNvGrpSpPr/>
        <p:nvPr/>
      </p:nvGrpSpPr>
      <p:grpSpPr>
        <a:xfrm>
          <a:off x="0" y="0"/>
          <a:ext cx="0" cy="0"/>
          <a:chOff x="0" y="0"/>
          <a:chExt cx="0" cy="0"/>
        </a:xfrm>
      </p:grpSpPr>
      <p:sp>
        <p:nvSpPr>
          <p:cNvPr id="562" name="Google Shape;562;p49"/>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63" name="Google Shape;563;p49"/>
          <p:cNvSpPr/>
          <p:nvPr/>
        </p:nvSpPr>
        <p:spPr>
          <a:xfrm>
            <a:off x="334975" y="1856275"/>
            <a:ext cx="2102700" cy="143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564" name="Google Shape;564;p49"/>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565" name="Google Shape;565;p49"/>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566" name="Google Shape;566;p49"/>
          <p:cNvPicPr preferRelativeResize="0"/>
          <p:nvPr/>
        </p:nvPicPr>
        <p:blipFill rotWithShape="1">
          <a:blip r:embed="rId4">
            <a:alphaModFix/>
          </a:blip>
          <a:srcRect b="18875" l="71568" r="0" t="63604"/>
          <a:stretch/>
        </p:blipFill>
        <p:spPr>
          <a:xfrm>
            <a:off x="495938" y="2012300"/>
            <a:ext cx="1781175" cy="1118897"/>
          </a:xfrm>
          <a:prstGeom prst="rect">
            <a:avLst/>
          </a:prstGeom>
          <a:noFill/>
          <a:ln>
            <a:noFill/>
          </a:ln>
        </p:spPr>
      </p:pic>
      <p:pic>
        <p:nvPicPr>
          <p:cNvPr id="567" name="Google Shape;567;p49"/>
          <p:cNvPicPr preferRelativeResize="0"/>
          <p:nvPr/>
        </p:nvPicPr>
        <p:blipFill>
          <a:blip r:embed="rId5">
            <a:alphaModFix/>
          </a:blip>
          <a:stretch>
            <a:fillRect/>
          </a:stretch>
        </p:blipFill>
        <p:spPr>
          <a:xfrm>
            <a:off x="3209925" y="1280850"/>
            <a:ext cx="5730677" cy="2581774"/>
          </a:xfrm>
          <a:prstGeom prst="rect">
            <a:avLst/>
          </a:prstGeom>
          <a:noFill/>
          <a:ln>
            <a:noFill/>
          </a:ln>
        </p:spPr>
      </p:pic>
      <p:sp>
        <p:nvSpPr>
          <p:cNvPr id="568" name="Google Shape;568;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69" name="Google Shape;569;p49"/>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570" name="Google Shape;570;p49"/>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74" name="Shape 574"/>
        <p:cNvGrpSpPr/>
        <p:nvPr/>
      </p:nvGrpSpPr>
      <p:grpSpPr>
        <a:xfrm>
          <a:off x="0" y="0"/>
          <a:ext cx="0" cy="0"/>
          <a:chOff x="0" y="0"/>
          <a:chExt cx="0" cy="0"/>
        </a:xfrm>
      </p:grpSpPr>
      <p:sp>
        <p:nvSpPr>
          <p:cNvPr id="575" name="Google Shape;575;p50"/>
          <p:cNvSpPr/>
          <p:nvPr/>
        </p:nvSpPr>
        <p:spPr>
          <a:xfrm>
            <a:off x="3102575" y="1164450"/>
            <a:ext cx="5956200" cy="2806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76" name="Google Shape;576;p50"/>
          <p:cNvSpPr/>
          <p:nvPr/>
        </p:nvSpPr>
        <p:spPr>
          <a:xfrm>
            <a:off x="324250" y="1817500"/>
            <a:ext cx="2124600" cy="150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577" name="Google Shape;577;p50"/>
          <p:cNvPicPr preferRelativeResize="0"/>
          <p:nvPr/>
        </p:nvPicPr>
        <p:blipFill>
          <a:blip r:embed="rId3">
            <a:alphaModFix/>
          </a:blip>
          <a:stretch>
            <a:fillRect/>
          </a:stretch>
        </p:blipFill>
        <p:spPr>
          <a:xfrm>
            <a:off x="293100" y="693600"/>
            <a:ext cx="1781175" cy="866775"/>
          </a:xfrm>
          <a:prstGeom prst="rect">
            <a:avLst/>
          </a:prstGeom>
          <a:noFill/>
          <a:ln>
            <a:noFill/>
          </a:ln>
        </p:spPr>
      </p:pic>
      <p:cxnSp>
        <p:nvCxnSpPr>
          <p:cNvPr id="578" name="Google Shape;578;p50"/>
          <p:cNvCxnSpPr/>
          <p:nvPr/>
        </p:nvCxnSpPr>
        <p:spPr>
          <a:xfrm>
            <a:off x="2966316" y="629252"/>
            <a:ext cx="7500" cy="3885000"/>
          </a:xfrm>
          <a:prstGeom prst="straightConnector1">
            <a:avLst/>
          </a:prstGeom>
          <a:noFill/>
          <a:ln cap="flat" cmpd="sng" w="9525">
            <a:solidFill>
              <a:schemeClr val="lt2"/>
            </a:solidFill>
            <a:prstDash val="dot"/>
            <a:round/>
            <a:headEnd len="med" w="med" type="none"/>
            <a:tailEnd len="med" w="med" type="none"/>
          </a:ln>
        </p:spPr>
      </p:cxnSp>
      <p:pic>
        <p:nvPicPr>
          <p:cNvPr id="579" name="Google Shape;579;p50"/>
          <p:cNvPicPr preferRelativeResize="0"/>
          <p:nvPr/>
        </p:nvPicPr>
        <p:blipFill rotWithShape="1">
          <a:blip r:embed="rId4">
            <a:alphaModFix/>
          </a:blip>
          <a:srcRect b="688" l="71814" r="0" t="80839"/>
          <a:stretch/>
        </p:blipFill>
        <p:spPr>
          <a:xfrm>
            <a:off x="495938" y="1976763"/>
            <a:ext cx="1781175" cy="1189983"/>
          </a:xfrm>
          <a:prstGeom prst="rect">
            <a:avLst/>
          </a:prstGeom>
          <a:noFill/>
          <a:ln>
            <a:noFill/>
          </a:ln>
        </p:spPr>
      </p:pic>
      <p:sp>
        <p:nvSpPr>
          <p:cNvPr id="580" name="Google Shape;580;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581" name="Google Shape;581;p50"/>
          <p:cNvPicPr preferRelativeResize="0"/>
          <p:nvPr/>
        </p:nvPicPr>
        <p:blipFill>
          <a:blip r:embed="rId5">
            <a:alphaModFix/>
          </a:blip>
          <a:stretch>
            <a:fillRect/>
          </a:stretch>
        </p:blipFill>
        <p:spPr>
          <a:xfrm>
            <a:off x="3209925" y="1280850"/>
            <a:ext cx="5730677" cy="2581774"/>
          </a:xfrm>
          <a:prstGeom prst="rect">
            <a:avLst/>
          </a:prstGeom>
          <a:noFill/>
          <a:ln>
            <a:noFill/>
          </a:ln>
        </p:spPr>
      </p:pic>
      <p:sp>
        <p:nvSpPr>
          <p:cNvPr id="582" name="Google Shape;582;p50"/>
          <p:cNvSpPr txBox="1"/>
          <p:nvPr>
            <p:ph type="title"/>
          </p:nvPr>
        </p:nvSpPr>
        <p:spPr>
          <a:xfrm>
            <a:off x="205713" y="629250"/>
            <a:ext cx="2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DIAGRAMME</a:t>
            </a:r>
            <a:endParaRPr b="0" sz="300">
              <a:latin typeface="Lexend SemiBold"/>
              <a:ea typeface="Lexend SemiBold"/>
              <a:cs typeface="Lexend SemiBold"/>
              <a:sym typeface="Lexend SemiBold"/>
            </a:endParaRPr>
          </a:p>
        </p:txBody>
      </p:sp>
      <p:sp>
        <p:nvSpPr>
          <p:cNvPr id="583" name="Google Shape;583;p50"/>
          <p:cNvSpPr txBox="1"/>
          <p:nvPr>
            <p:ph type="title"/>
          </p:nvPr>
        </p:nvSpPr>
        <p:spPr>
          <a:xfrm>
            <a:off x="5573663"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sz="2600">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Visuel des pages</a:t>
            </a:r>
            <a:endParaRPr b="0"/>
          </a:p>
        </p:txBody>
      </p:sp>
      <p:sp>
        <p:nvSpPr>
          <p:cNvPr id="589" name="Google Shape;589;p51"/>
          <p:cNvSpPr txBox="1"/>
          <p:nvPr>
            <p:ph idx="1" type="body"/>
          </p:nvPr>
        </p:nvSpPr>
        <p:spPr>
          <a:xfrm>
            <a:off x="721225" y="2434125"/>
            <a:ext cx="3893400" cy="1943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fr" sz="1100"/>
              <a:t>Sur cette diapositive, nous jetons un regard rétrospectif sur l'évolution visuelle de notre site web, depuis les premières esquisses jusqu'à la maquette finale.</a:t>
            </a:r>
            <a:endParaRPr sz="1100"/>
          </a:p>
          <a:p>
            <a:pPr indent="0" lvl="0" marL="0" rtl="0" algn="just">
              <a:spcBef>
                <a:spcPts val="1600"/>
              </a:spcBef>
              <a:spcAft>
                <a:spcPts val="1600"/>
              </a:spcAft>
              <a:buNone/>
            </a:pPr>
            <a:r>
              <a:rPr lang="fr" sz="1100"/>
              <a:t>Les prochaines slides </a:t>
            </a:r>
            <a:r>
              <a:rPr lang="fr" sz="1100"/>
              <a:t>dévoilent</a:t>
            </a:r>
            <a:r>
              <a:rPr lang="fr" sz="1100"/>
              <a:t> en détail les choix visuels, les ajustements stratégiques, et les améliorations esthétiques qui ont façonné notre site, aboutissant à une expérience visuelle originale.</a:t>
            </a:r>
            <a:endParaRPr sz="1100"/>
          </a:p>
        </p:txBody>
      </p:sp>
      <p:sp>
        <p:nvSpPr>
          <p:cNvPr id="590" name="Google Shape;590;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descr="shutterstock_227447065.jpg" id="591" name="Google Shape;591;p51"/>
          <p:cNvPicPr preferRelativeResize="0"/>
          <p:nvPr/>
        </p:nvPicPr>
        <p:blipFill rotWithShape="1">
          <a:blip r:embed="rId3">
            <a:alphaModFix/>
          </a:blip>
          <a:srcRect b="11982" l="0" r="0" t="11982"/>
          <a:stretch/>
        </p:blipFill>
        <p:spPr>
          <a:xfrm>
            <a:off x="4960825" y="1318650"/>
            <a:ext cx="3781463" cy="1591204"/>
          </a:xfrm>
          <a:prstGeom prst="rect">
            <a:avLst/>
          </a:prstGeom>
          <a:noFill/>
          <a:ln>
            <a:noFill/>
          </a:ln>
        </p:spPr>
      </p:pic>
      <p:sp>
        <p:nvSpPr>
          <p:cNvPr id="592" name="Google Shape;592;p51"/>
          <p:cNvSpPr txBox="1"/>
          <p:nvPr/>
        </p:nvSpPr>
        <p:spPr>
          <a:xfrm>
            <a:off x="5168133" y="2093461"/>
            <a:ext cx="2696700" cy="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fr" sz="3000">
                <a:solidFill>
                  <a:srgbClr val="FFFFFF"/>
                </a:solidFill>
                <a:latin typeface="Lato"/>
                <a:ea typeface="Lato"/>
                <a:cs typeface="Lato"/>
                <a:sym typeface="Lato"/>
              </a:rPr>
              <a:t>Format</a:t>
            </a:r>
            <a:endParaRPr b="1" sz="3000">
              <a:solidFill>
                <a:srgbClr val="FFFFFF"/>
              </a:solidFill>
              <a:latin typeface="Raleway"/>
              <a:ea typeface="Raleway"/>
              <a:cs typeface="Raleway"/>
              <a:sym typeface="Raleway"/>
            </a:endParaRPr>
          </a:p>
        </p:txBody>
      </p:sp>
      <p:grpSp>
        <p:nvGrpSpPr>
          <p:cNvPr id="593" name="Google Shape;593;p51"/>
          <p:cNvGrpSpPr/>
          <p:nvPr/>
        </p:nvGrpSpPr>
        <p:grpSpPr>
          <a:xfrm>
            <a:off x="4960861" y="2803706"/>
            <a:ext cx="3782320" cy="1699211"/>
            <a:chOff x="830400" y="3274596"/>
            <a:chExt cx="2501700" cy="1353953"/>
          </a:xfrm>
        </p:grpSpPr>
        <p:sp>
          <p:nvSpPr>
            <p:cNvPr id="594" name="Google Shape;594;p5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51"/>
          <p:cNvSpPr txBox="1"/>
          <p:nvPr>
            <p:ph idx="1" type="body"/>
          </p:nvPr>
        </p:nvSpPr>
        <p:spPr>
          <a:xfrm>
            <a:off x="5159555" y="3245467"/>
            <a:ext cx="3384000" cy="815700"/>
          </a:xfrm>
          <a:prstGeom prst="rect">
            <a:avLst/>
          </a:prstGeom>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Font typeface="Lexend Medium"/>
              <a:buChar char="○"/>
            </a:pPr>
            <a:r>
              <a:rPr lang="fr" sz="1700">
                <a:latin typeface="Lexend Medium"/>
                <a:ea typeface="Lexend Medium"/>
                <a:cs typeface="Lexend Medium"/>
                <a:sym typeface="Lexend Medium"/>
              </a:rPr>
              <a:t>Ordinateur</a:t>
            </a:r>
            <a:endParaRPr sz="1700">
              <a:latin typeface="Lexend Medium"/>
              <a:ea typeface="Lexend Medium"/>
              <a:cs typeface="Lexend Medium"/>
              <a:sym typeface="Lexend Medium"/>
            </a:endParaRPr>
          </a:p>
          <a:p>
            <a:pPr indent="-336550" lvl="0" marL="457200" rtl="0" algn="just">
              <a:lnSpc>
                <a:spcPct val="115000"/>
              </a:lnSpc>
              <a:spcBef>
                <a:spcPts val="0"/>
              </a:spcBef>
              <a:spcAft>
                <a:spcPts val="0"/>
              </a:spcAft>
              <a:buSzPts val="1700"/>
              <a:buFont typeface="Lexend Medium"/>
              <a:buChar char="○"/>
            </a:pPr>
            <a:r>
              <a:rPr lang="fr" sz="1700">
                <a:latin typeface="Lexend Medium"/>
                <a:ea typeface="Lexend Medium"/>
                <a:cs typeface="Lexend Medium"/>
                <a:sym typeface="Lexend Medium"/>
              </a:rPr>
              <a:t>Téléphone</a:t>
            </a:r>
            <a:endParaRPr sz="1700">
              <a:latin typeface="Lexend Medium"/>
              <a:ea typeface="Lexend Medium"/>
              <a:cs typeface="Lexend Medium"/>
              <a:sym typeface="Lexend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2"/>
          <p:cNvSpPr/>
          <p:nvPr/>
        </p:nvSpPr>
        <p:spPr>
          <a:xfrm>
            <a:off x="4677275" y="1264425"/>
            <a:ext cx="4374600" cy="291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2" name="Google Shape;602;p52"/>
          <p:cNvSpPr/>
          <p:nvPr/>
        </p:nvSpPr>
        <p:spPr>
          <a:xfrm>
            <a:off x="51050" y="1629150"/>
            <a:ext cx="4448400" cy="210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03" name="Google Shape;603;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cxnSp>
        <p:nvCxnSpPr>
          <p:cNvPr id="604" name="Google Shape;604;p52"/>
          <p:cNvCxnSpPr/>
          <p:nvPr/>
        </p:nvCxnSpPr>
        <p:spPr>
          <a:xfrm>
            <a:off x="4568241" y="629252"/>
            <a:ext cx="7500" cy="3885000"/>
          </a:xfrm>
          <a:prstGeom prst="straightConnector1">
            <a:avLst/>
          </a:prstGeom>
          <a:noFill/>
          <a:ln cap="flat" cmpd="sng" w="9525">
            <a:solidFill>
              <a:schemeClr val="dk2"/>
            </a:solidFill>
            <a:prstDash val="dot"/>
            <a:round/>
            <a:headEnd len="med" w="med" type="none"/>
            <a:tailEnd len="med" w="med" type="none"/>
          </a:ln>
        </p:spPr>
      </p:cxnSp>
      <p:pic>
        <p:nvPicPr>
          <p:cNvPr id="605" name="Google Shape;605;p52"/>
          <p:cNvPicPr preferRelativeResize="0"/>
          <p:nvPr/>
        </p:nvPicPr>
        <p:blipFill>
          <a:blip r:embed="rId3">
            <a:alphaModFix/>
          </a:blip>
          <a:stretch>
            <a:fillRect/>
          </a:stretch>
        </p:blipFill>
        <p:spPr>
          <a:xfrm>
            <a:off x="723016" y="1066725"/>
            <a:ext cx="1028700" cy="419100"/>
          </a:xfrm>
          <a:prstGeom prst="rect">
            <a:avLst/>
          </a:prstGeom>
          <a:noFill/>
          <a:ln>
            <a:noFill/>
          </a:ln>
        </p:spPr>
      </p:pic>
      <p:pic>
        <p:nvPicPr>
          <p:cNvPr id="606" name="Google Shape;606;p52"/>
          <p:cNvPicPr preferRelativeResize="0"/>
          <p:nvPr/>
        </p:nvPicPr>
        <p:blipFill>
          <a:blip r:embed="rId4">
            <a:alphaModFix/>
          </a:blip>
          <a:stretch>
            <a:fillRect/>
          </a:stretch>
        </p:blipFill>
        <p:spPr>
          <a:xfrm>
            <a:off x="4728141" y="1316850"/>
            <a:ext cx="4263459" cy="2804534"/>
          </a:xfrm>
          <a:prstGeom prst="rect">
            <a:avLst/>
          </a:prstGeom>
          <a:noFill/>
          <a:ln>
            <a:noFill/>
          </a:ln>
        </p:spPr>
      </p:pic>
      <p:pic>
        <p:nvPicPr>
          <p:cNvPr id="607" name="Google Shape;607;p52"/>
          <p:cNvPicPr preferRelativeResize="0"/>
          <p:nvPr/>
        </p:nvPicPr>
        <p:blipFill>
          <a:blip r:embed="rId5">
            <a:alphaModFix/>
          </a:blip>
          <a:stretch>
            <a:fillRect/>
          </a:stretch>
        </p:blipFill>
        <p:spPr>
          <a:xfrm>
            <a:off x="152400" y="1716855"/>
            <a:ext cx="4263451" cy="1920757"/>
          </a:xfrm>
          <a:prstGeom prst="rect">
            <a:avLst/>
          </a:prstGeom>
          <a:noFill/>
          <a:ln>
            <a:noFill/>
          </a:ln>
        </p:spPr>
      </p:pic>
      <p:sp>
        <p:nvSpPr>
          <p:cNvPr id="608" name="Google Shape;608;p52"/>
          <p:cNvSpPr txBox="1"/>
          <p:nvPr>
            <p:ph type="title"/>
          </p:nvPr>
        </p:nvSpPr>
        <p:spPr>
          <a:xfrm>
            <a:off x="337425" y="3868625"/>
            <a:ext cx="38934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fr"/>
              <a:t>Page de profil</a:t>
            </a:r>
            <a:endParaRPr b="0"/>
          </a:p>
        </p:txBody>
      </p:sp>
      <p:sp>
        <p:nvSpPr>
          <p:cNvPr id="609" name="Google Shape;609;p52"/>
          <p:cNvSpPr txBox="1"/>
          <p:nvPr>
            <p:ph type="title"/>
          </p:nvPr>
        </p:nvSpPr>
        <p:spPr>
          <a:xfrm>
            <a:off x="1782518"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
        <p:nvSpPr>
          <p:cNvPr id="610" name="Google Shape;610;p52"/>
          <p:cNvSpPr txBox="1"/>
          <p:nvPr>
            <p:ph type="title"/>
          </p:nvPr>
        </p:nvSpPr>
        <p:spPr>
          <a:xfrm>
            <a:off x="6105825" y="629250"/>
            <a:ext cx="1508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a:latin typeface="Lexend SemiBold"/>
                <a:ea typeface="Lexend SemiBold"/>
                <a:cs typeface="Lexend SemiBold"/>
                <a:sym typeface="Lexend SemiBold"/>
              </a:rPr>
              <a:t>VISUEL</a:t>
            </a:r>
            <a:endParaRPr b="0" sz="300">
              <a:latin typeface="Lexend SemiBold"/>
              <a:ea typeface="Lexend SemiBold"/>
              <a:cs typeface="Lexend SemiBold"/>
              <a:sym typeface="Lexen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3"/>
          <p:cNvSpPr/>
          <p:nvPr/>
        </p:nvSpPr>
        <p:spPr>
          <a:xfrm>
            <a:off x="4677275" y="1264425"/>
            <a:ext cx="4374600" cy="291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6" name="Google Shape;616;p53"/>
          <p:cNvSpPr/>
          <p:nvPr/>
        </p:nvSpPr>
        <p:spPr>
          <a:xfrm>
            <a:off x="51050" y="1629150"/>
            <a:ext cx="4448400" cy="210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7" name="Google Shape;617;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cxnSp>
        <p:nvCxnSpPr>
          <p:cNvPr id="618" name="Google Shape;618;p53"/>
          <p:cNvCxnSpPr/>
          <p:nvPr/>
        </p:nvCxnSpPr>
        <p:spPr>
          <a:xfrm>
            <a:off x="4568241" y="629252"/>
            <a:ext cx="7500" cy="3885000"/>
          </a:xfrm>
          <a:prstGeom prst="straightConnector1">
            <a:avLst/>
          </a:prstGeom>
          <a:noFill/>
          <a:ln cap="flat" cmpd="sng" w="9525">
            <a:solidFill>
              <a:schemeClr val="dk2"/>
            </a:solidFill>
            <a:prstDash val="dot"/>
            <a:round/>
            <a:headEnd len="med" w="med" type="none"/>
            <a:tailEnd len="med" w="med" type="none"/>
          </a:ln>
        </p:spPr>
      </p:cxnSp>
      <p:pic>
        <p:nvPicPr>
          <p:cNvPr id="619" name="Google Shape;619;p53"/>
          <p:cNvPicPr preferRelativeResize="0"/>
          <p:nvPr/>
        </p:nvPicPr>
        <p:blipFill>
          <a:blip r:embed="rId3">
            <a:alphaModFix/>
          </a:blip>
          <a:stretch>
            <a:fillRect/>
          </a:stretch>
        </p:blipFill>
        <p:spPr>
          <a:xfrm>
            <a:off x="723016" y="1066725"/>
            <a:ext cx="1028700" cy="419100"/>
          </a:xfrm>
          <a:prstGeom prst="rect">
            <a:avLst/>
          </a:prstGeom>
          <a:noFill/>
          <a:ln>
            <a:noFill/>
          </a:ln>
        </p:spPr>
      </p:pic>
      <p:pic>
        <p:nvPicPr>
          <p:cNvPr id="620" name="Google Shape;620;p53"/>
          <p:cNvPicPr preferRelativeResize="0"/>
          <p:nvPr/>
        </p:nvPicPr>
        <p:blipFill>
          <a:blip r:embed="rId4">
            <a:alphaModFix/>
          </a:blip>
          <a:stretch>
            <a:fillRect/>
          </a:stretch>
        </p:blipFill>
        <p:spPr>
          <a:xfrm>
            <a:off x="4728141" y="1316850"/>
            <a:ext cx="4263459" cy="2804534"/>
          </a:xfrm>
          <a:prstGeom prst="rect">
            <a:avLst/>
          </a:prstGeom>
          <a:noFill/>
          <a:ln>
            <a:noFill/>
          </a:ln>
        </p:spPr>
      </p:pic>
      <p:pic>
        <p:nvPicPr>
          <p:cNvPr id="621" name="Google Shape;621;p53"/>
          <p:cNvPicPr preferRelativeResize="0"/>
          <p:nvPr/>
        </p:nvPicPr>
        <p:blipFill>
          <a:blip r:embed="rId5">
            <a:alphaModFix/>
          </a:blip>
          <a:stretch>
            <a:fillRect/>
          </a:stretch>
        </p:blipFill>
        <p:spPr>
          <a:xfrm>
            <a:off x="152400" y="1716855"/>
            <a:ext cx="4263451" cy="1920757"/>
          </a:xfrm>
          <a:prstGeom prst="rect">
            <a:avLst/>
          </a:prstGeom>
          <a:noFill/>
          <a:ln>
            <a:noFill/>
          </a:ln>
        </p:spPr>
      </p:pic>
      <p:sp>
        <p:nvSpPr>
          <p:cNvPr id="622" name="Google Shape;622;p53"/>
          <p:cNvSpPr txBox="1"/>
          <p:nvPr>
            <p:ph type="title"/>
          </p:nvPr>
        </p:nvSpPr>
        <p:spPr>
          <a:xfrm>
            <a:off x="337425" y="3868625"/>
            <a:ext cx="38934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fr"/>
              <a:t>Page d’accueil</a:t>
            </a:r>
            <a:endParaRPr b="0"/>
          </a:p>
        </p:txBody>
      </p:sp>
      <p:pic>
        <p:nvPicPr>
          <p:cNvPr id="623" name="Google Shape;623;p53"/>
          <p:cNvPicPr preferRelativeResize="0"/>
          <p:nvPr/>
        </p:nvPicPr>
        <p:blipFill>
          <a:blip r:embed="rId6">
            <a:alphaModFix/>
          </a:blip>
          <a:stretch>
            <a:fillRect/>
          </a:stretch>
        </p:blipFill>
        <p:spPr>
          <a:xfrm>
            <a:off x="4728150" y="1309413"/>
            <a:ext cx="4267200" cy="2819400"/>
          </a:xfrm>
          <a:prstGeom prst="rect">
            <a:avLst/>
          </a:prstGeom>
          <a:noFill/>
          <a:ln>
            <a:noFill/>
          </a:ln>
        </p:spPr>
      </p:pic>
      <p:pic>
        <p:nvPicPr>
          <p:cNvPr id="624" name="Google Shape;624;p53"/>
          <p:cNvPicPr preferRelativeResize="0"/>
          <p:nvPr/>
        </p:nvPicPr>
        <p:blipFill>
          <a:blip r:embed="rId7">
            <a:alphaModFix/>
          </a:blip>
          <a:stretch>
            <a:fillRect/>
          </a:stretch>
        </p:blipFill>
        <p:spPr>
          <a:xfrm>
            <a:off x="152401" y="1716848"/>
            <a:ext cx="4263451" cy="1920763"/>
          </a:xfrm>
          <a:prstGeom prst="rect">
            <a:avLst/>
          </a:prstGeom>
          <a:noFill/>
          <a:ln>
            <a:noFill/>
          </a:ln>
        </p:spPr>
      </p:pic>
      <p:sp>
        <p:nvSpPr>
          <p:cNvPr id="625" name="Google Shape;625;p53"/>
          <p:cNvSpPr txBox="1"/>
          <p:nvPr>
            <p:ph type="title"/>
          </p:nvPr>
        </p:nvSpPr>
        <p:spPr>
          <a:xfrm>
            <a:off x="1782518"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
        <p:nvSpPr>
          <p:cNvPr id="626" name="Google Shape;626;p53"/>
          <p:cNvSpPr txBox="1"/>
          <p:nvPr>
            <p:ph type="title"/>
          </p:nvPr>
        </p:nvSpPr>
        <p:spPr>
          <a:xfrm>
            <a:off x="6105825" y="629250"/>
            <a:ext cx="1508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a:latin typeface="Lexend SemiBold"/>
                <a:ea typeface="Lexend SemiBold"/>
                <a:cs typeface="Lexend SemiBold"/>
                <a:sym typeface="Lexend SemiBold"/>
              </a:rPr>
              <a:t>VISUEL</a:t>
            </a:r>
            <a:endParaRPr b="0" sz="300">
              <a:latin typeface="Lexend SemiBold"/>
              <a:ea typeface="Lexend SemiBold"/>
              <a:cs typeface="Lexend SemiBold"/>
              <a:sym typeface="Lexen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4"/>
          <p:cNvSpPr/>
          <p:nvPr/>
        </p:nvSpPr>
        <p:spPr>
          <a:xfrm>
            <a:off x="5753100" y="1063275"/>
            <a:ext cx="2168100" cy="385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2" name="Google Shape;632;p54"/>
          <p:cNvSpPr/>
          <p:nvPr/>
        </p:nvSpPr>
        <p:spPr>
          <a:xfrm>
            <a:off x="1121475" y="1066725"/>
            <a:ext cx="2336100" cy="385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3" name="Google Shape;633;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cxnSp>
        <p:nvCxnSpPr>
          <p:cNvPr id="634" name="Google Shape;634;p54"/>
          <p:cNvCxnSpPr/>
          <p:nvPr/>
        </p:nvCxnSpPr>
        <p:spPr>
          <a:xfrm>
            <a:off x="4568241" y="629252"/>
            <a:ext cx="7500" cy="3885000"/>
          </a:xfrm>
          <a:prstGeom prst="straightConnector1">
            <a:avLst/>
          </a:prstGeom>
          <a:noFill/>
          <a:ln cap="flat" cmpd="sng" w="9525">
            <a:solidFill>
              <a:schemeClr val="dk2"/>
            </a:solidFill>
            <a:prstDash val="dot"/>
            <a:round/>
            <a:headEnd len="med" w="med" type="none"/>
            <a:tailEnd len="med" w="med" type="none"/>
          </a:ln>
        </p:spPr>
      </p:cxnSp>
      <p:pic>
        <p:nvPicPr>
          <p:cNvPr id="635" name="Google Shape;635;p54"/>
          <p:cNvPicPr preferRelativeResize="0"/>
          <p:nvPr/>
        </p:nvPicPr>
        <p:blipFill>
          <a:blip r:embed="rId3">
            <a:alphaModFix/>
          </a:blip>
          <a:stretch>
            <a:fillRect/>
          </a:stretch>
        </p:blipFill>
        <p:spPr>
          <a:xfrm>
            <a:off x="723025" y="1066725"/>
            <a:ext cx="398450" cy="419100"/>
          </a:xfrm>
          <a:prstGeom prst="rect">
            <a:avLst/>
          </a:prstGeom>
          <a:noFill/>
          <a:ln>
            <a:noFill/>
          </a:ln>
        </p:spPr>
      </p:pic>
      <p:sp>
        <p:nvSpPr>
          <p:cNvPr id="636" name="Google Shape;636;p54"/>
          <p:cNvSpPr txBox="1"/>
          <p:nvPr>
            <p:ph type="title"/>
          </p:nvPr>
        </p:nvSpPr>
        <p:spPr>
          <a:xfrm>
            <a:off x="2703875" y="4514250"/>
            <a:ext cx="38934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fr"/>
              <a:t>Page d’accueil</a:t>
            </a:r>
            <a:endParaRPr b="0"/>
          </a:p>
        </p:txBody>
      </p:sp>
      <p:pic>
        <p:nvPicPr>
          <p:cNvPr id="637" name="Google Shape;637;p54"/>
          <p:cNvPicPr preferRelativeResize="0"/>
          <p:nvPr/>
        </p:nvPicPr>
        <p:blipFill>
          <a:blip r:embed="rId4">
            <a:alphaModFix/>
          </a:blip>
          <a:stretch>
            <a:fillRect/>
          </a:stretch>
        </p:blipFill>
        <p:spPr>
          <a:xfrm>
            <a:off x="5896021" y="1164450"/>
            <a:ext cx="1900400" cy="3648425"/>
          </a:xfrm>
          <a:prstGeom prst="rect">
            <a:avLst/>
          </a:prstGeom>
          <a:noFill/>
          <a:ln>
            <a:noFill/>
          </a:ln>
        </p:spPr>
      </p:pic>
      <p:pic>
        <p:nvPicPr>
          <p:cNvPr id="638" name="Google Shape;638;p54"/>
          <p:cNvPicPr preferRelativeResize="0"/>
          <p:nvPr/>
        </p:nvPicPr>
        <p:blipFill>
          <a:blip r:embed="rId5">
            <a:alphaModFix/>
          </a:blip>
          <a:stretch>
            <a:fillRect/>
          </a:stretch>
        </p:blipFill>
        <p:spPr>
          <a:xfrm>
            <a:off x="1221725" y="1164450"/>
            <a:ext cx="2124800" cy="3648425"/>
          </a:xfrm>
          <a:prstGeom prst="rect">
            <a:avLst/>
          </a:prstGeom>
          <a:noFill/>
          <a:ln>
            <a:noFill/>
          </a:ln>
        </p:spPr>
      </p:pic>
      <p:sp>
        <p:nvSpPr>
          <p:cNvPr id="639" name="Google Shape;639;p54"/>
          <p:cNvSpPr txBox="1"/>
          <p:nvPr>
            <p:ph type="title"/>
          </p:nvPr>
        </p:nvSpPr>
        <p:spPr>
          <a:xfrm>
            <a:off x="1782518"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
        <p:nvSpPr>
          <p:cNvPr id="640" name="Google Shape;640;p54"/>
          <p:cNvSpPr txBox="1"/>
          <p:nvPr>
            <p:ph type="title"/>
          </p:nvPr>
        </p:nvSpPr>
        <p:spPr>
          <a:xfrm>
            <a:off x="6105825" y="629250"/>
            <a:ext cx="1508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a:latin typeface="Lexend SemiBold"/>
                <a:ea typeface="Lexend SemiBold"/>
                <a:cs typeface="Lexend SemiBold"/>
                <a:sym typeface="Lexend SemiBold"/>
              </a:rPr>
              <a:t>VISUEL</a:t>
            </a:r>
            <a:endParaRPr b="0" sz="300">
              <a:latin typeface="Lexend SemiBold"/>
              <a:ea typeface="Lexend SemiBold"/>
              <a:cs typeface="Lexend SemiBold"/>
              <a:sym typeface="Lexend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5"/>
          <p:cNvSpPr/>
          <p:nvPr/>
        </p:nvSpPr>
        <p:spPr>
          <a:xfrm>
            <a:off x="4677275" y="1264425"/>
            <a:ext cx="4374600" cy="291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6" name="Google Shape;646;p55"/>
          <p:cNvSpPr/>
          <p:nvPr/>
        </p:nvSpPr>
        <p:spPr>
          <a:xfrm>
            <a:off x="51050" y="1629150"/>
            <a:ext cx="4448400" cy="210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47" name="Google Shape;647;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cxnSp>
        <p:nvCxnSpPr>
          <p:cNvPr id="648" name="Google Shape;648;p55"/>
          <p:cNvCxnSpPr/>
          <p:nvPr/>
        </p:nvCxnSpPr>
        <p:spPr>
          <a:xfrm>
            <a:off x="4568241" y="629252"/>
            <a:ext cx="7500" cy="3885000"/>
          </a:xfrm>
          <a:prstGeom prst="straightConnector1">
            <a:avLst/>
          </a:prstGeom>
          <a:noFill/>
          <a:ln cap="flat" cmpd="sng" w="9525">
            <a:solidFill>
              <a:schemeClr val="dk2"/>
            </a:solidFill>
            <a:prstDash val="dot"/>
            <a:round/>
            <a:headEnd len="med" w="med" type="none"/>
            <a:tailEnd len="med" w="med" type="none"/>
          </a:ln>
        </p:spPr>
      </p:cxnSp>
      <p:pic>
        <p:nvPicPr>
          <p:cNvPr id="649" name="Google Shape;649;p55"/>
          <p:cNvPicPr preferRelativeResize="0"/>
          <p:nvPr/>
        </p:nvPicPr>
        <p:blipFill>
          <a:blip r:embed="rId3">
            <a:alphaModFix/>
          </a:blip>
          <a:stretch>
            <a:fillRect/>
          </a:stretch>
        </p:blipFill>
        <p:spPr>
          <a:xfrm>
            <a:off x="723016" y="1066725"/>
            <a:ext cx="1028700" cy="419100"/>
          </a:xfrm>
          <a:prstGeom prst="rect">
            <a:avLst/>
          </a:prstGeom>
          <a:noFill/>
          <a:ln>
            <a:noFill/>
          </a:ln>
        </p:spPr>
      </p:pic>
      <p:pic>
        <p:nvPicPr>
          <p:cNvPr id="650" name="Google Shape;650;p55"/>
          <p:cNvPicPr preferRelativeResize="0"/>
          <p:nvPr/>
        </p:nvPicPr>
        <p:blipFill>
          <a:blip r:embed="rId4">
            <a:alphaModFix/>
          </a:blip>
          <a:stretch>
            <a:fillRect/>
          </a:stretch>
        </p:blipFill>
        <p:spPr>
          <a:xfrm>
            <a:off x="152400" y="1716855"/>
            <a:ext cx="4263451" cy="1920757"/>
          </a:xfrm>
          <a:prstGeom prst="rect">
            <a:avLst/>
          </a:prstGeom>
          <a:noFill/>
          <a:ln>
            <a:noFill/>
          </a:ln>
        </p:spPr>
      </p:pic>
      <p:sp>
        <p:nvSpPr>
          <p:cNvPr id="651" name="Google Shape;651;p55"/>
          <p:cNvSpPr txBox="1"/>
          <p:nvPr>
            <p:ph type="title"/>
          </p:nvPr>
        </p:nvSpPr>
        <p:spPr>
          <a:xfrm>
            <a:off x="702675" y="3878825"/>
            <a:ext cx="31629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fr"/>
              <a:t>Page de recherche des Offres</a:t>
            </a:r>
            <a:endParaRPr b="0"/>
          </a:p>
        </p:txBody>
      </p:sp>
      <p:pic>
        <p:nvPicPr>
          <p:cNvPr id="652" name="Google Shape;652;p55"/>
          <p:cNvPicPr preferRelativeResize="0"/>
          <p:nvPr/>
        </p:nvPicPr>
        <p:blipFill>
          <a:blip r:embed="rId5">
            <a:alphaModFix/>
          </a:blip>
          <a:stretch>
            <a:fillRect/>
          </a:stretch>
        </p:blipFill>
        <p:spPr>
          <a:xfrm>
            <a:off x="152401" y="1716848"/>
            <a:ext cx="4263451" cy="1920763"/>
          </a:xfrm>
          <a:prstGeom prst="rect">
            <a:avLst/>
          </a:prstGeom>
          <a:noFill/>
          <a:ln>
            <a:noFill/>
          </a:ln>
        </p:spPr>
      </p:pic>
      <p:pic>
        <p:nvPicPr>
          <p:cNvPr id="653" name="Google Shape;653;p55"/>
          <p:cNvPicPr preferRelativeResize="0"/>
          <p:nvPr/>
        </p:nvPicPr>
        <p:blipFill>
          <a:blip r:embed="rId6">
            <a:alphaModFix/>
          </a:blip>
          <a:stretch>
            <a:fillRect/>
          </a:stretch>
        </p:blipFill>
        <p:spPr>
          <a:xfrm>
            <a:off x="4767000" y="1343913"/>
            <a:ext cx="4185750" cy="2753425"/>
          </a:xfrm>
          <a:prstGeom prst="rect">
            <a:avLst/>
          </a:prstGeom>
          <a:noFill/>
          <a:ln>
            <a:noFill/>
          </a:ln>
        </p:spPr>
      </p:pic>
      <p:pic>
        <p:nvPicPr>
          <p:cNvPr id="654" name="Google Shape;654;p55"/>
          <p:cNvPicPr preferRelativeResize="0"/>
          <p:nvPr/>
        </p:nvPicPr>
        <p:blipFill>
          <a:blip r:embed="rId7">
            <a:alphaModFix/>
          </a:blip>
          <a:stretch>
            <a:fillRect/>
          </a:stretch>
        </p:blipFill>
        <p:spPr>
          <a:xfrm>
            <a:off x="152400" y="1716850"/>
            <a:ext cx="4286050" cy="1930945"/>
          </a:xfrm>
          <a:prstGeom prst="rect">
            <a:avLst/>
          </a:prstGeom>
          <a:noFill/>
          <a:ln>
            <a:noFill/>
          </a:ln>
        </p:spPr>
      </p:pic>
      <p:sp>
        <p:nvSpPr>
          <p:cNvPr id="655" name="Google Shape;655;p55"/>
          <p:cNvSpPr txBox="1"/>
          <p:nvPr>
            <p:ph type="title"/>
          </p:nvPr>
        </p:nvSpPr>
        <p:spPr>
          <a:xfrm>
            <a:off x="1782518" y="629250"/>
            <a:ext cx="10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a:latin typeface="Lexend SemiBold"/>
                <a:ea typeface="Lexend SemiBold"/>
                <a:cs typeface="Lexend SemiBold"/>
                <a:sym typeface="Lexend SemiBold"/>
              </a:rPr>
              <a:t>SITE</a:t>
            </a:r>
            <a:endParaRPr b="0" sz="300">
              <a:latin typeface="Lexend SemiBold"/>
              <a:ea typeface="Lexend SemiBold"/>
              <a:cs typeface="Lexend SemiBold"/>
              <a:sym typeface="Lexend SemiBold"/>
            </a:endParaRPr>
          </a:p>
        </p:txBody>
      </p:sp>
      <p:sp>
        <p:nvSpPr>
          <p:cNvPr id="656" name="Google Shape;656;p55"/>
          <p:cNvSpPr txBox="1"/>
          <p:nvPr>
            <p:ph type="title"/>
          </p:nvPr>
        </p:nvSpPr>
        <p:spPr>
          <a:xfrm>
            <a:off x="6105825" y="629250"/>
            <a:ext cx="1508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fr">
                <a:latin typeface="Lexend SemiBold"/>
                <a:ea typeface="Lexend SemiBold"/>
                <a:cs typeface="Lexend SemiBold"/>
                <a:sym typeface="Lexend SemiBold"/>
              </a:rPr>
              <a:t>VISUEL</a:t>
            </a:r>
            <a:endParaRPr b="0" sz="300">
              <a:latin typeface="Lexend SemiBold"/>
              <a:ea typeface="Lexend SemiBold"/>
              <a:cs typeface="Lexend SemiBold"/>
              <a:sym typeface="Lexend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6"/>
          <p:cNvSpPr txBox="1"/>
          <p:nvPr>
            <p:ph type="title"/>
          </p:nvPr>
        </p:nvSpPr>
        <p:spPr>
          <a:xfrm>
            <a:off x="298125" y="1237500"/>
            <a:ext cx="5892000" cy="2668500"/>
          </a:xfrm>
          <a:prstGeom prst="rect">
            <a:avLst/>
          </a:prstGeom>
          <a:effectLst>
            <a:outerShdw rotWithShape="0" algn="bl" dist="38100">
              <a:srgbClr val="5C1916"/>
            </a:outerShdw>
          </a:effectLst>
        </p:spPr>
        <p:txBody>
          <a:bodyPr anchorCtr="0" anchor="t" bIns="91425" lIns="91425" spcFirstLastPara="1" rIns="91425" wrap="square" tIns="90000">
            <a:noAutofit/>
          </a:bodyPr>
          <a:lstStyle/>
          <a:p>
            <a:pPr indent="0" lvl="0" marL="0" rtl="0" algn="ctr">
              <a:spcBef>
                <a:spcPts val="0"/>
              </a:spcBef>
              <a:spcAft>
                <a:spcPts val="1600"/>
              </a:spcAft>
              <a:buNone/>
            </a:pPr>
            <a:r>
              <a:rPr lang="fr" sz="5500">
                <a:solidFill>
                  <a:srgbClr val="EFEFEF"/>
                </a:solidFill>
              </a:rPr>
              <a:t>Développement </a:t>
            </a:r>
            <a:r>
              <a:rPr lang="fr" sz="3500">
                <a:solidFill>
                  <a:srgbClr val="EFEFEF"/>
                </a:solidFill>
              </a:rPr>
              <a:t>&amp; </a:t>
            </a:r>
            <a:r>
              <a:rPr lang="fr" sz="5500">
                <a:solidFill>
                  <a:srgbClr val="EFEFEF"/>
                </a:solidFill>
              </a:rPr>
              <a:t>Implémentation</a:t>
            </a:r>
            <a:endParaRPr sz="5500">
              <a:solidFill>
                <a:srgbClr val="EFEFEF"/>
              </a:solidFill>
            </a:endParaRPr>
          </a:p>
        </p:txBody>
      </p:sp>
      <p:pic>
        <p:nvPicPr>
          <p:cNvPr id="662" name="Google Shape;662;p56"/>
          <p:cNvPicPr preferRelativeResize="0"/>
          <p:nvPr/>
        </p:nvPicPr>
        <p:blipFill>
          <a:blip r:embed="rId3">
            <a:alphaModFix/>
          </a:blip>
          <a:stretch>
            <a:fillRect/>
          </a:stretch>
        </p:blipFill>
        <p:spPr>
          <a:xfrm>
            <a:off x="5968925" y="1193725"/>
            <a:ext cx="2970725" cy="2958975"/>
          </a:xfrm>
          <a:prstGeom prst="rect">
            <a:avLst/>
          </a:prstGeom>
          <a:noFill/>
          <a:ln>
            <a:noFill/>
          </a:ln>
        </p:spPr>
      </p:pic>
      <p:sp>
        <p:nvSpPr>
          <p:cNvPr id="663" name="Google Shape;663;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p:nvPr/>
        </p:nvSpPr>
        <p:spPr>
          <a:xfrm>
            <a:off x="5184400" y="3945550"/>
            <a:ext cx="1898400" cy="513000"/>
          </a:xfrm>
          <a:prstGeom prst="rect">
            <a:avLst/>
          </a:prstGeom>
          <a:solidFill>
            <a:srgbClr val="A9AA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03" name="Google Shape;203;p21"/>
          <p:cNvPicPr preferRelativeResize="0"/>
          <p:nvPr/>
        </p:nvPicPr>
        <p:blipFill rotWithShape="1">
          <a:blip r:embed="rId3">
            <a:alphaModFix/>
          </a:blip>
          <a:srcRect b="0" l="22934" r="0" t="12503"/>
          <a:stretch/>
        </p:blipFill>
        <p:spPr>
          <a:xfrm>
            <a:off x="5184388" y="1184600"/>
            <a:ext cx="1898400" cy="2873723"/>
          </a:xfrm>
          <a:prstGeom prst="rect">
            <a:avLst/>
          </a:prstGeom>
          <a:noFill/>
          <a:ln>
            <a:noFill/>
          </a:ln>
        </p:spPr>
      </p:pic>
      <p:sp>
        <p:nvSpPr>
          <p:cNvPr id="204" name="Google Shape;204;p21"/>
          <p:cNvSpPr/>
          <p:nvPr/>
        </p:nvSpPr>
        <p:spPr>
          <a:xfrm>
            <a:off x="7165975" y="3781750"/>
            <a:ext cx="1977900" cy="699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05" name="Google Shape;205;p21"/>
          <p:cNvPicPr preferRelativeResize="0"/>
          <p:nvPr/>
        </p:nvPicPr>
        <p:blipFill>
          <a:blip r:embed="rId4">
            <a:alphaModFix/>
          </a:blip>
          <a:stretch>
            <a:fillRect/>
          </a:stretch>
        </p:blipFill>
        <p:spPr>
          <a:xfrm>
            <a:off x="7161000" y="1815675"/>
            <a:ext cx="1988275" cy="1988275"/>
          </a:xfrm>
          <a:prstGeom prst="rect">
            <a:avLst/>
          </a:prstGeom>
          <a:noFill/>
          <a:ln>
            <a:noFill/>
          </a:ln>
        </p:spPr>
      </p:pic>
      <p:pic>
        <p:nvPicPr>
          <p:cNvPr id="206" name="Google Shape;206;p21"/>
          <p:cNvPicPr preferRelativeResize="0"/>
          <p:nvPr/>
        </p:nvPicPr>
        <p:blipFill>
          <a:blip r:embed="rId5">
            <a:alphaModFix/>
          </a:blip>
          <a:stretch>
            <a:fillRect/>
          </a:stretch>
        </p:blipFill>
        <p:spPr>
          <a:xfrm>
            <a:off x="2998750" y="1197925"/>
            <a:ext cx="2078225" cy="3235950"/>
          </a:xfrm>
          <a:prstGeom prst="rect">
            <a:avLst/>
          </a:prstGeom>
          <a:noFill/>
          <a:ln>
            <a:noFill/>
          </a:ln>
        </p:spPr>
      </p:pic>
      <p:sp>
        <p:nvSpPr>
          <p:cNvPr id="207" name="Google Shape;207;p21"/>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303030"/>
                </a:solidFill>
              </a:rPr>
              <a:t>Équipe</a:t>
            </a:r>
            <a:endParaRPr b="0">
              <a:solidFill>
                <a:srgbClr val="303030"/>
              </a:solidFill>
            </a:endParaRPr>
          </a:p>
        </p:txBody>
      </p:sp>
      <p:sp>
        <p:nvSpPr>
          <p:cNvPr id="208" name="Google Shape;208;p21"/>
          <p:cNvSpPr txBox="1"/>
          <p:nvPr>
            <p:ph idx="1" type="body"/>
          </p:nvPr>
        </p:nvSpPr>
        <p:spPr>
          <a:xfrm>
            <a:off x="728350" y="1925475"/>
            <a:ext cx="1828800" cy="726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sz="1100"/>
              <a:t>Présentation des membres de l’équipe et de leurs rôles respectifs.</a:t>
            </a:r>
            <a:endParaRPr sz="1100"/>
          </a:p>
        </p:txBody>
      </p:sp>
      <p:sp>
        <p:nvSpPr>
          <p:cNvPr id="209" name="Google Shape;209;p21"/>
          <p:cNvSpPr txBox="1"/>
          <p:nvPr/>
        </p:nvSpPr>
        <p:spPr>
          <a:xfrm>
            <a:off x="3202795" y="3857938"/>
            <a:ext cx="1521000" cy="163800"/>
          </a:xfrm>
          <a:prstGeom prst="rect">
            <a:avLst/>
          </a:prstGeom>
          <a:noFill/>
          <a:ln>
            <a:noFill/>
          </a:ln>
          <a:effectLst>
            <a:outerShdw blurRad="57150" rotWithShape="0" algn="bl" dir="108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fr" sz="600">
                <a:solidFill>
                  <a:schemeClr val="lt1"/>
                </a:solidFill>
              </a:rPr>
              <a:t>Développeur Back-End</a:t>
            </a:r>
            <a:endParaRPr b="1" sz="600">
              <a:solidFill>
                <a:schemeClr val="lt1"/>
              </a:solidFill>
            </a:endParaRPr>
          </a:p>
        </p:txBody>
      </p:sp>
      <p:sp>
        <p:nvSpPr>
          <p:cNvPr id="210" name="Google Shape;210;p21"/>
          <p:cNvSpPr txBox="1"/>
          <p:nvPr/>
        </p:nvSpPr>
        <p:spPr>
          <a:xfrm>
            <a:off x="3202800" y="4036975"/>
            <a:ext cx="1898400" cy="407100"/>
          </a:xfrm>
          <a:prstGeom prst="rect">
            <a:avLst/>
          </a:prstGeom>
          <a:noFill/>
          <a:ln>
            <a:noFill/>
          </a:ln>
          <a:effectLst>
            <a:outerShdw blurRad="57150" rotWithShape="0" algn="bl" dir="10800000" dist="19050">
              <a:srgbClr val="000000"/>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a:solidFill>
                  <a:schemeClr val="lt1"/>
                </a:solidFill>
                <a:latin typeface="Lato"/>
                <a:ea typeface="Lato"/>
                <a:cs typeface="Lato"/>
                <a:sym typeface="Lato"/>
              </a:rPr>
              <a:t>Valentin CLADEL</a:t>
            </a:r>
            <a:endParaRPr>
              <a:solidFill>
                <a:schemeClr val="lt1"/>
              </a:solidFill>
            </a:endParaRPr>
          </a:p>
        </p:txBody>
      </p:sp>
      <p:sp>
        <p:nvSpPr>
          <p:cNvPr id="211" name="Google Shape;211;p21"/>
          <p:cNvSpPr txBox="1"/>
          <p:nvPr/>
        </p:nvSpPr>
        <p:spPr>
          <a:xfrm>
            <a:off x="5230277" y="3857938"/>
            <a:ext cx="1521000" cy="163800"/>
          </a:xfrm>
          <a:prstGeom prst="rect">
            <a:avLst/>
          </a:prstGeom>
          <a:noFill/>
          <a:ln>
            <a:noFill/>
          </a:ln>
          <a:effectLst>
            <a:outerShdw blurRad="57150" rotWithShape="0" algn="bl" dir="1086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fr" sz="600">
                <a:solidFill>
                  <a:srgbClr val="FFFFFF"/>
                </a:solidFill>
              </a:rPr>
              <a:t>Développeur Back-End</a:t>
            </a:r>
            <a:endParaRPr b="1" sz="600">
              <a:solidFill>
                <a:srgbClr val="FFFFFF"/>
              </a:solidFill>
            </a:endParaRPr>
          </a:p>
        </p:txBody>
      </p:sp>
      <p:sp>
        <p:nvSpPr>
          <p:cNvPr id="212" name="Google Shape;212;p21"/>
          <p:cNvSpPr txBox="1"/>
          <p:nvPr/>
        </p:nvSpPr>
        <p:spPr>
          <a:xfrm>
            <a:off x="5230275" y="4036975"/>
            <a:ext cx="1828800" cy="407100"/>
          </a:xfrm>
          <a:prstGeom prst="rect">
            <a:avLst/>
          </a:prstGeom>
          <a:noFill/>
          <a:ln>
            <a:noFill/>
          </a:ln>
          <a:effectLst>
            <a:outerShdw blurRad="57150" rotWithShape="0" algn="bl" dir="10800000" dist="19050">
              <a:srgbClr val="000000"/>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a:solidFill>
                  <a:srgbClr val="FFFFFF"/>
                </a:solidFill>
                <a:latin typeface="Lato"/>
                <a:ea typeface="Lato"/>
                <a:cs typeface="Lato"/>
                <a:sym typeface="Lato"/>
              </a:rPr>
              <a:t>Baptiste SIMON</a:t>
            </a:r>
            <a:endParaRPr>
              <a:solidFill>
                <a:srgbClr val="FFFFFF"/>
              </a:solidFill>
            </a:endParaRPr>
          </a:p>
        </p:txBody>
      </p:sp>
      <p:sp>
        <p:nvSpPr>
          <p:cNvPr id="213" name="Google Shape;213;p21"/>
          <p:cNvSpPr txBox="1"/>
          <p:nvPr/>
        </p:nvSpPr>
        <p:spPr>
          <a:xfrm>
            <a:off x="7252904" y="38579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600">
                <a:solidFill>
                  <a:srgbClr val="FFFFFF"/>
                </a:solidFill>
              </a:rPr>
              <a:t>Développeur Front-End</a:t>
            </a:r>
            <a:endParaRPr b="1" sz="600">
              <a:solidFill>
                <a:srgbClr val="FFFFFF"/>
              </a:solidFill>
            </a:endParaRPr>
          </a:p>
        </p:txBody>
      </p:sp>
      <p:sp>
        <p:nvSpPr>
          <p:cNvPr id="214" name="Google Shape;214;p21"/>
          <p:cNvSpPr txBox="1"/>
          <p:nvPr/>
        </p:nvSpPr>
        <p:spPr>
          <a:xfrm>
            <a:off x="7252925" y="4036975"/>
            <a:ext cx="18288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a:solidFill>
                  <a:srgbClr val="FFFFFF"/>
                </a:solidFill>
                <a:latin typeface="Lato"/>
                <a:ea typeface="Lato"/>
                <a:cs typeface="Lato"/>
                <a:sym typeface="Lato"/>
              </a:rPr>
              <a:t>Tom SIKORA</a:t>
            </a:r>
            <a:endParaRPr>
              <a:solidFill>
                <a:srgbClr val="FFFFFF"/>
              </a:solidFill>
            </a:endParaRPr>
          </a:p>
        </p:txBody>
      </p:sp>
      <p:sp>
        <p:nvSpPr>
          <p:cNvPr id="215" name="Google Shape;215;p21"/>
          <p:cNvSpPr/>
          <p:nvPr/>
        </p:nvSpPr>
        <p:spPr>
          <a:xfrm>
            <a:off x="7161000" y="1184600"/>
            <a:ext cx="1992300" cy="6390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6" name="Google Shape;21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57"/>
          <p:cNvSpPr txBox="1"/>
          <p:nvPr>
            <p:ph type="title"/>
          </p:nvPr>
        </p:nvSpPr>
        <p:spPr>
          <a:xfrm>
            <a:off x="303575" y="1106775"/>
            <a:ext cx="51963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7000">
                <a:solidFill>
                  <a:srgbClr val="303030"/>
                </a:solidFill>
              </a:rPr>
              <a:t>Gestion </a:t>
            </a:r>
            <a:endParaRPr sz="7000">
              <a:solidFill>
                <a:srgbClr val="303030"/>
              </a:solidFill>
            </a:endParaRPr>
          </a:p>
          <a:p>
            <a:pPr indent="0" lvl="0" marL="0" rtl="0" algn="l">
              <a:spcBef>
                <a:spcPts val="1600"/>
              </a:spcBef>
              <a:spcAft>
                <a:spcPts val="1600"/>
              </a:spcAft>
              <a:buNone/>
            </a:pPr>
            <a:r>
              <a:rPr lang="fr" sz="7000">
                <a:solidFill>
                  <a:srgbClr val="303030"/>
                </a:solidFill>
              </a:rPr>
              <a:t>de Projet</a:t>
            </a:r>
            <a:endParaRPr sz="7000">
              <a:solidFill>
                <a:srgbClr val="303030"/>
              </a:solidFill>
            </a:endParaRPr>
          </a:p>
        </p:txBody>
      </p:sp>
      <p:sp>
        <p:nvSpPr>
          <p:cNvPr id="669" name="Google Shape;669;p57"/>
          <p:cNvSpPr/>
          <p:nvPr/>
        </p:nvSpPr>
        <p:spPr>
          <a:xfrm>
            <a:off x="534300" y="3527175"/>
            <a:ext cx="3978900" cy="1089000"/>
          </a:xfrm>
          <a:prstGeom prst="rect">
            <a:avLst/>
          </a:prstGeom>
          <a:solidFill>
            <a:srgbClr val="FFAB7F"/>
          </a:solidFill>
          <a:ln cap="flat" cmpd="sng" w="9525">
            <a:solidFill>
              <a:srgbClr val="FFAB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0" name="Google Shape;670;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74" name="Shape 674"/>
        <p:cNvGrpSpPr/>
        <p:nvPr/>
      </p:nvGrpSpPr>
      <p:grpSpPr>
        <a:xfrm>
          <a:off x="0" y="0"/>
          <a:ext cx="0" cy="0"/>
          <a:chOff x="0" y="0"/>
          <a:chExt cx="0" cy="0"/>
        </a:xfrm>
      </p:grpSpPr>
      <p:sp>
        <p:nvSpPr>
          <p:cNvPr id="675" name="Google Shape;675;p58"/>
          <p:cNvSpPr/>
          <p:nvPr/>
        </p:nvSpPr>
        <p:spPr>
          <a:xfrm>
            <a:off x="3995050" y="2178500"/>
            <a:ext cx="5065200" cy="238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6" name="Google Shape;676;p58"/>
          <p:cNvSpPr/>
          <p:nvPr/>
        </p:nvSpPr>
        <p:spPr>
          <a:xfrm>
            <a:off x="90875" y="1422300"/>
            <a:ext cx="3906900" cy="314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677" name="Google Shape;677;p58"/>
          <p:cNvPicPr preferRelativeResize="0"/>
          <p:nvPr/>
        </p:nvPicPr>
        <p:blipFill>
          <a:blip r:embed="rId3">
            <a:alphaModFix/>
          </a:blip>
          <a:stretch>
            <a:fillRect/>
          </a:stretch>
        </p:blipFill>
        <p:spPr>
          <a:xfrm>
            <a:off x="183200" y="1518800"/>
            <a:ext cx="3712625" cy="1652350"/>
          </a:xfrm>
          <a:prstGeom prst="rect">
            <a:avLst/>
          </a:prstGeom>
          <a:noFill/>
          <a:ln>
            <a:noFill/>
          </a:ln>
        </p:spPr>
      </p:pic>
      <p:pic>
        <p:nvPicPr>
          <p:cNvPr id="678" name="Google Shape;678;p58"/>
          <p:cNvPicPr preferRelativeResize="0"/>
          <p:nvPr/>
        </p:nvPicPr>
        <p:blipFill>
          <a:blip r:embed="rId4">
            <a:alphaModFix/>
          </a:blip>
          <a:stretch>
            <a:fillRect/>
          </a:stretch>
        </p:blipFill>
        <p:spPr>
          <a:xfrm>
            <a:off x="183213" y="3292300"/>
            <a:ext cx="3712601" cy="1170570"/>
          </a:xfrm>
          <a:prstGeom prst="rect">
            <a:avLst/>
          </a:prstGeom>
          <a:noFill/>
          <a:ln>
            <a:noFill/>
          </a:ln>
        </p:spPr>
      </p:pic>
      <p:pic>
        <p:nvPicPr>
          <p:cNvPr id="679" name="Google Shape;679;p58"/>
          <p:cNvPicPr preferRelativeResize="0"/>
          <p:nvPr/>
        </p:nvPicPr>
        <p:blipFill>
          <a:blip r:embed="rId5">
            <a:alphaModFix/>
          </a:blip>
          <a:stretch>
            <a:fillRect/>
          </a:stretch>
        </p:blipFill>
        <p:spPr>
          <a:xfrm>
            <a:off x="3995038" y="2302800"/>
            <a:ext cx="4962876" cy="2160075"/>
          </a:xfrm>
          <a:prstGeom prst="rect">
            <a:avLst/>
          </a:prstGeom>
          <a:noFill/>
          <a:ln>
            <a:noFill/>
          </a:ln>
        </p:spPr>
      </p:pic>
      <p:sp>
        <p:nvSpPr>
          <p:cNvPr id="680" name="Google Shape;680;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681" name="Google Shape;681;p58"/>
          <p:cNvPicPr preferRelativeResize="0"/>
          <p:nvPr/>
        </p:nvPicPr>
        <p:blipFill>
          <a:blip r:embed="rId6">
            <a:alphaModFix/>
          </a:blip>
          <a:stretch>
            <a:fillRect/>
          </a:stretch>
        </p:blipFill>
        <p:spPr>
          <a:xfrm>
            <a:off x="508250" y="375400"/>
            <a:ext cx="3768035" cy="992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85" name="Shape 685"/>
        <p:cNvGrpSpPr/>
        <p:nvPr/>
      </p:nvGrpSpPr>
      <p:grpSpPr>
        <a:xfrm>
          <a:off x="0" y="0"/>
          <a:ext cx="0" cy="0"/>
          <a:chOff x="0" y="0"/>
          <a:chExt cx="0" cy="0"/>
        </a:xfrm>
      </p:grpSpPr>
      <p:sp>
        <p:nvSpPr>
          <p:cNvPr id="686" name="Google Shape;686;p59"/>
          <p:cNvSpPr/>
          <p:nvPr/>
        </p:nvSpPr>
        <p:spPr>
          <a:xfrm>
            <a:off x="1783500" y="1274575"/>
            <a:ext cx="5577000" cy="376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687" name="Google Shape;687;p59"/>
          <p:cNvPicPr preferRelativeResize="0"/>
          <p:nvPr/>
        </p:nvPicPr>
        <p:blipFill>
          <a:blip r:embed="rId3">
            <a:alphaModFix/>
          </a:blip>
          <a:stretch>
            <a:fillRect/>
          </a:stretch>
        </p:blipFill>
        <p:spPr>
          <a:xfrm>
            <a:off x="1894150" y="1382018"/>
            <a:ext cx="5359426" cy="3548899"/>
          </a:xfrm>
          <a:prstGeom prst="rect">
            <a:avLst/>
          </a:prstGeom>
          <a:noFill/>
          <a:ln>
            <a:noFill/>
          </a:ln>
        </p:spPr>
      </p:pic>
      <p:sp>
        <p:nvSpPr>
          <p:cNvPr id="688" name="Google Shape;688;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689" name="Google Shape;689;p59"/>
          <p:cNvPicPr preferRelativeResize="0"/>
          <p:nvPr/>
        </p:nvPicPr>
        <p:blipFill>
          <a:blip r:embed="rId4">
            <a:alphaModFix/>
          </a:blip>
          <a:stretch>
            <a:fillRect/>
          </a:stretch>
        </p:blipFill>
        <p:spPr>
          <a:xfrm>
            <a:off x="678250" y="367600"/>
            <a:ext cx="5028801" cy="906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3" name="Shape 693"/>
        <p:cNvGrpSpPr/>
        <p:nvPr/>
      </p:nvGrpSpPr>
      <p:grpSpPr>
        <a:xfrm>
          <a:off x="0" y="0"/>
          <a:ext cx="0" cy="0"/>
          <a:chOff x="0" y="0"/>
          <a:chExt cx="0" cy="0"/>
        </a:xfrm>
      </p:grpSpPr>
      <p:sp>
        <p:nvSpPr>
          <p:cNvPr id="694" name="Google Shape;694;p60"/>
          <p:cNvSpPr txBox="1"/>
          <p:nvPr>
            <p:ph type="title"/>
          </p:nvPr>
        </p:nvSpPr>
        <p:spPr>
          <a:xfrm>
            <a:off x="298125" y="1494975"/>
            <a:ext cx="4662600" cy="24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7000">
                <a:solidFill>
                  <a:srgbClr val="303030"/>
                </a:solidFill>
              </a:rPr>
              <a:t>Back-End</a:t>
            </a:r>
            <a:endParaRPr sz="7000">
              <a:solidFill>
                <a:srgbClr val="303030"/>
              </a:solidFill>
            </a:endParaRPr>
          </a:p>
          <a:p>
            <a:pPr indent="0" lvl="0" marL="0" rtl="0" algn="ctr">
              <a:spcBef>
                <a:spcPts val="1600"/>
              </a:spcBef>
              <a:spcAft>
                <a:spcPts val="1600"/>
              </a:spcAft>
              <a:buNone/>
            </a:pPr>
            <a:r>
              <a:rPr lang="fr" sz="4300">
                <a:solidFill>
                  <a:srgbClr val="303030"/>
                </a:solidFill>
              </a:rPr>
              <a:t>(Données)</a:t>
            </a:r>
            <a:endParaRPr sz="4300">
              <a:solidFill>
                <a:srgbClr val="303030"/>
              </a:solidFill>
            </a:endParaRPr>
          </a:p>
        </p:txBody>
      </p:sp>
      <p:sp>
        <p:nvSpPr>
          <p:cNvPr id="695" name="Google Shape;695;p60"/>
          <p:cNvSpPr/>
          <p:nvPr/>
        </p:nvSpPr>
        <p:spPr>
          <a:xfrm>
            <a:off x="534300" y="3527175"/>
            <a:ext cx="3978900" cy="1089000"/>
          </a:xfrm>
          <a:prstGeom prst="rect">
            <a:avLst/>
          </a:prstGeom>
          <a:solidFill>
            <a:srgbClr val="FFAB7F"/>
          </a:solidFill>
          <a:ln cap="flat" cmpd="sng" w="9525">
            <a:solidFill>
              <a:srgbClr val="FFAB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96" name="Google Shape;696;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61"/>
          <p:cNvPicPr preferRelativeResize="0"/>
          <p:nvPr/>
        </p:nvPicPr>
        <p:blipFill>
          <a:blip r:embed="rId3">
            <a:alphaModFix/>
          </a:blip>
          <a:stretch>
            <a:fillRect/>
          </a:stretch>
        </p:blipFill>
        <p:spPr>
          <a:xfrm>
            <a:off x="660100" y="1040600"/>
            <a:ext cx="1133568" cy="393600"/>
          </a:xfrm>
          <a:prstGeom prst="rect">
            <a:avLst/>
          </a:prstGeom>
          <a:noFill/>
          <a:ln>
            <a:noFill/>
          </a:ln>
        </p:spPr>
      </p:pic>
      <p:sp>
        <p:nvSpPr>
          <p:cNvPr id="702" name="Google Shape;702;p61"/>
          <p:cNvSpPr/>
          <p:nvPr/>
        </p:nvSpPr>
        <p:spPr>
          <a:xfrm>
            <a:off x="1060500" y="1080450"/>
            <a:ext cx="7023000" cy="385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3" name="Google Shape;703;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704" name="Google Shape;704;p61"/>
          <p:cNvPicPr preferRelativeResize="0"/>
          <p:nvPr/>
        </p:nvPicPr>
        <p:blipFill>
          <a:blip r:embed="rId4">
            <a:alphaModFix/>
          </a:blip>
          <a:stretch>
            <a:fillRect/>
          </a:stretch>
        </p:blipFill>
        <p:spPr>
          <a:xfrm>
            <a:off x="1172763" y="1173825"/>
            <a:ext cx="6811275" cy="3670425"/>
          </a:xfrm>
          <a:prstGeom prst="rect">
            <a:avLst/>
          </a:prstGeom>
          <a:noFill/>
          <a:ln>
            <a:noFill/>
          </a:ln>
        </p:spPr>
      </p:pic>
      <p:pic>
        <p:nvPicPr>
          <p:cNvPr id="705" name="Google Shape;705;p61"/>
          <p:cNvPicPr preferRelativeResize="0"/>
          <p:nvPr/>
        </p:nvPicPr>
        <p:blipFill rotWithShape="1">
          <a:blip r:embed="rId5">
            <a:alphaModFix/>
          </a:blip>
          <a:srcRect b="56602" l="0" r="0" t="0"/>
          <a:stretch/>
        </p:blipFill>
        <p:spPr>
          <a:xfrm>
            <a:off x="660100" y="175375"/>
            <a:ext cx="5028801" cy="393600"/>
          </a:xfrm>
          <a:prstGeom prst="rect">
            <a:avLst/>
          </a:prstGeom>
          <a:noFill/>
          <a:ln>
            <a:noFill/>
          </a:ln>
        </p:spPr>
      </p:pic>
      <p:sp>
        <p:nvSpPr>
          <p:cNvPr id="706" name="Google Shape;706;p61"/>
          <p:cNvSpPr txBox="1"/>
          <p:nvPr>
            <p:ph type="title"/>
          </p:nvPr>
        </p:nvSpPr>
        <p:spPr>
          <a:xfrm>
            <a:off x="660100" y="465500"/>
            <a:ext cx="42909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Création des Type d’offre</a:t>
            </a:r>
            <a:endParaRPr sz="3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62"/>
          <p:cNvPicPr preferRelativeResize="0"/>
          <p:nvPr/>
        </p:nvPicPr>
        <p:blipFill rotWithShape="1">
          <a:blip r:embed="rId3">
            <a:alphaModFix/>
          </a:blip>
          <a:srcRect b="56602" l="0" r="0" t="0"/>
          <a:stretch/>
        </p:blipFill>
        <p:spPr>
          <a:xfrm>
            <a:off x="660100" y="175375"/>
            <a:ext cx="5028801" cy="393600"/>
          </a:xfrm>
          <a:prstGeom prst="rect">
            <a:avLst/>
          </a:prstGeom>
          <a:noFill/>
          <a:ln>
            <a:noFill/>
          </a:ln>
        </p:spPr>
      </p:pic>
      <p:sp>
        <p:nvSpPr>
          <p:cNvPr id="712" name="Google Shape;712;p62"/>
          <p:cNvSpPr/>
          <p:nvPr/>
        </p:nvSpPr>
        <p:spPr>
          <a:xfrm>
            <a:off x="5578500" y="37700"/>
            <a:ext cx="2792400" cy="289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3" name="Google Shape;713;p62"/>
          <p:cNvSpPr/>
          <p:nvPr/>
        </p:nvSpPr>
        <p:spPr>
          <a:xfrm>
            <a:off x="4322150" y="2207975"/>
            <a:ext cx="4048500" cy="285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4" name="Google Shape;714;p62"/>
          <p:cNvSpPr/>
          <p:nvPr/>
        </p:nvSpPr>
        <p:spPr>
          <a:xfrm>
            <a:off x="108000" y="1923150"/>
            <a:ext cx="4048500" cy="314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5" name="Google Shape;715;p62"/>
          <p:cNvSpPr txBox="1"/>
          <p:nvPr>
            <p:ph type="title"/>
          </p:nvPr>
        </p:nvSpPr>
        <p:spPr>
          <a:xfrm>
            <a:off x="660100" y="465500"/>
            <a:ext cx="42909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Création des Entreprises</a:t>
            </a:r>
            <a:endParaRPr sz="300"/>
          </a:p>
        </p:txBody>
      </p:sp>
      <p:sp>
        <p:nvSpPr>
          <p:cNvPr id="716" name="Google Shape;716;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717" name="Google Shape;717;p62"/>
          <p:cNvPicPr preferRelativeResize="0"/>
          <p:nvPr/>
        </p:nvPicPr>
        <p:blipFill>
          <a:blip r:embed="rId4">
            <a:alphaModFix/>
          </a:blip>
          <a:stretch>
            <a:fillRect/>
          </a:stretch>
        </p:blipFill>
        <p:spPr>
          <a:xfrm>
            <a:off x="4438850" y="2326275"/>
            <a:ext cx="3815100" cy="2629000"/>
          </a:xfrm>
          <a:prstGeom prst="rect">
            <a:avLst/>
          </a:prstGeom>
          <a:noFill/>
          <a:ln>
            <a:noFill/>
          </a:ln>
        </p:spPr>
      </p:pic>
      <p:pic>
        <p:nvPicPr>
          <p:cNvPr id="718" name="Google Shape;718;p62"/>
          <p:cNvPicPr preferRelativeResize="0"/>
          <p:nvPr/>
        </p:nvPicPr>
        <p:blipFill>
          <a:blip r:embed="rId5">
            <a:alphaModFix/>
          </a:blip>
          <a:stretch>
            <a:fillRect/>
          </a:stretch>
        </p:blipFill>
        <p:spPr>
          <a:xfrm>
            <a:off x="5672425" y="126500"/>
            <a:ext cx="2581525" cy="2081475"/>
          </a:xfrm>
          <a:prstGeom prst="rect">
            <a:avLst/>
          </a:prstGeom>
          <a:noFill/>
          <a:ln>
            <a:noFill/>
          </a:ln>
        </p:spPr>
      </p:pic>
      <p:pic>
        <p:nvPicPr>
          <p:cNvPr id="719" name="Google Shape;719;p62"/>
          <p:cNvPicPr preferRelativeResize="0"/>
          <p:nvPr/>
        </p:nvPicPr>
        <p:blipFill>
          <a:blip r:embed="rId6">
            <a:alphaModFix/>
          </a:blip>
          <a:stretch>
            <a:fillRect/>
          </a:stretch>
        </p:blipFill>
        <p:spPr>
          <a:xfrm>
            <a:off x="217725" y="2042625"/>
            <a:ext cx="3815100" cy="2920282"/>
          </a:xfrm>
          <a:prstGeom prst="rect">
            <a:avLst/>
          </a:prstGeom>
          <a:noFill/>
          <a:ln>
            <a:noFill/>
          </a:ln>
        </p:spPr>
      </p:pic>
      <p:pic>
        <p:nvPicPr>
          <p:cNvPr id="720" name="Google Shape;720;p62"/>
          <p:cNvPicPr preferRelativeResize="0"/>
          <p:nvPr/>
        </p:nvPicPr>
        <p:blipFill>
          <a:blip r:embed="rId7">
            <a:alphaModFix/>
          </a:blip>
          <a:stretch>
            <a:fillRect/>
          </a:stretch>
        </p:blipFill>
        <p:spPr>
          <a:xfrm>
            <a:off x="542450" y="1162175"/>
            <a:ext cx="1200150" cy="476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63"/>
          <p:cNvPicPr preferRelativeResize="0"/>
          <p:nvPr/>
        </p:nvPicPr>
        <p:blipFill>
          <a:blip r:embed="rId3">
            <a:alphaModFix/>
          </a:blip>
          <a:stretch>
            <a:fillRect/>
          </a:stretch>
        </p:blipFill>
        <p:spPr>
          <a:xfrm>
            <a:off x="542450" y="1162175"/>
            <a:ext cx="1200150" cy="476250"/>
          </a:xfrm>
          <a:prstGeom prst="rect">
            <a:avLst/>
          </a:prstGeom>
          <a:noFill/>
          <a:ln>
            <a:noFill/>
          </a:ln>
        </p:spPr>
      </p:pic>
      <p:sp>
        <p:nvSpPr>
          <p:cNvPr id="726" name="Google Shape;726;p63"/>
          <p:cNvSpPr/>
          <p:nvPr/>
        </p:nvSpPr>
        <p:spPr>
          <a:xfrm>
            <a:off x="426650" y="1546050"/>
            <a:ext cx="8290800" cy="292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27" name="Google Shape;727;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728" name="Google Shape;728;p63"/>
          <p:cNvPicPr preferRelativeResize="0"/>
          <p:nvPr/>
        </p:nvPicPr>
        <p:blipFill>
          <a:blip r:embed="rId4">
            <a:alphaModFix/>
          </a:blip>
          <a:stretch>
            <a:fillRect/>
          </a:stretch>
        </p:blipFill>
        <p:spPr>
          <a:xfrm>
            <a:off x="586038" y="1696987"/>
            <a:ext cx="7971925" cy="2626725"/>
          </a:xfrm>
          <a:prstGeom prst="rect">
            <a:avLst/>
          </a:prstGeom>
          <a:noFill/>
          <a:ln>
            <a:noFill/>
          </a:ln>
        </p:spPr>
      </p:pic>
      <p:pic>
        <p:nvPicPr>
          <p:cNvPr id="729" name="Google Shape;729;p63"/>
          <p:cNvPicPr preferRelativeResize="0"/>
          <p:nvPr/>
        </p:nvPicPr>
        <p:blipFill rotWithShape="1">
          <a:blip r:embed="rId5">
            <a:alphaModFix/>
          </a:blip>
          <a:srcRect b="56602" l="0" r="0" t="0"/>
          <a:stretch/>
        </p:blipFill>
        <p:spPr>
          <a:xfrm>
            <a:off x="660100" y="175375"/>
            <a:ext cx="5028801" cy="393600"/>
          </a:xfrm>
          <a:prstGeom prst="rect">
            <a:avLst/>
          </a:prstGeom>
          <a:noFill/>
          <a:ln>
            <a:noFill/>
          </a:ln>
        </p:spPr>
      </p:pic>
      <p:sp>
        <p:nvSpPr>
          <p:cNvPr id="730" name="Google Shape;730;p63"/>
          <p:cNvSpPr txBox="1"/>
          <p:nvPr>
            <p:ph type="title"/>
          </p:nvPr>
        </p:nvSpPr>
        <p:spPr>
          <a:xfrm>
            <a:off x="660100" y="465500"/>
            <a:ext cx="48390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Création des compétences</a:t>
            </a:r>
            <a:endParaRPr sz="2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4"/>
          <p:cNvSpPr/>
          <p:nvPr/>
        </p:nvSpPr>
        <p:spPr>
          <a:xfrm>
            <a:off x="4392450" y="2327725"/>
            <a:ext cx="4626300" cy="14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736" name="Google Shape;736;p64"/>
          <p:cNvPicPr preferRelativeResize="0"/>
          <p:nvPr/>
        </p:nvPicPr>
        <p:blipFill>
          <a:blip r:embed="rId3">
            <a:alphaModFix/>
          </a:blip>
          <a:stretch>
            <a:fillRect/>
          </a:stretch>
        </p:blipFill>
        <p:spPr>
          <a:xfrm>
            <a:off x="542450" y="1162175"/>
            <a:ext cx="1200150" cy="476250"/>
          </a:xfrm>
          <a:prstGeom prst="rect">
            <a:avLst/>
          </a:prstGeom>
          <a:noFill/>
          <a:ln>
            <a:noFill/>
          </a:ln>
        </p:spPr>
      </p:pic>
      <p:sp>
        <p:nvSpPr>
          <p:cNvPr id="737" name="Google Shape;737;p64"/>
          <p:cNvSpPr/>
          <p:nvPr/>
        </p:nvSpPr>
        <p:spPr>
          <a:xfrm>
            <a:off x="126150" y="1288150"/>
            <a:ext cx="4266300" cy="3516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8" name="Google Shape;738;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739" name="Google Shape;739;p64"/>
          <p:cNvPicPr preferRelativeResize="0"/>
          <p:nvPr/>
        </p:nvPicPr>
        <p:blipFill>
          <a:blip r:embed="rId4">
            <a:alphaModFix/>
          </a:blip>
          <a:stretch>
            <a:fillRect/>
          </a:stretch>
        </p:blipFill>
        <p:spPr>
          <a:xfrm>
            <a:off x="238850" y="1400625"/>
            <a:ext cx="4029500" cy="3286250"/>
          </a:xfrm>
          <a:prstGeom prst="rect">
            <a:avLst/>
          </a:prstGeom>
          <a:noFill/>
          <a:ln>
            <a:noFill/>
          </a:ln>
        </p:spPr>
      </p:pic>
      <p:sp>
        <p:nvSpPr>
          <p:cNvPr id="740" name="Google Shape;740;p64"/>
          <p:cNvSpPr txBox="1"/>
          <p:nvPr/>
        </p:nvSpPr>
        <p:spPr>
          <a:xfrm>
            <a:off x="813450" y="784688"/>
            <a:ext cx="28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Raleway"/>
                <a:ea typeface="Raleway"/>
                <a:cs typeface="Raleway"/>
                <a:sym typeface="Raleway"/>
              </a:rPr>
              <a:t>après la création des entreprises </a:t>
            </a:r>
            <a:endParaRPr>
              <a:solidFill>
                <a:schemeClr val="lt1"/>
              </a:solidFill>
              <a:latin typeface="Raleway"/>
              <a:ea typeface="Raleway"/>
              <a:cs typeface="Raleway"/>
              <a:sym typeface="Raleway"/>
            </a:endParaRPr>
          </a:p>
        </p:txBody>
      </p:sp>
      <p:pic>
        <p:nvPicPr>
          <p:cNvPr id="741" name="Google Shape;741;p64"/>
          <p:cNvPicPr preferRelativeResize="0"/>
          <p:nvPr/>
        </p:nvPicPr>
        <p:blipFill rotWithShape="1">
          <a:blip r:embed="rId5">
            <a:alphaModFix/>
          </a:blip>
          <a:srcRect b="0" l="0" r="10410" t="0"/>
          <a:stretch/>
        </p:blipFill>
        <p:spPr>
          <a:xfrm>
            <a:off x="4518547" y="2458187"/>
            <a:ext cx="4362852" cy="1171125"/>
          </a:xfrm>
          <a:prstGeom prst="rect">
            <a:avLst/>
          </a:prstGeom>
          <a:noFill/>
          <a:ln>
            <a:noFill/>
          </a:ln>
        </p:spPr>
      </p:pic>
      <p:pic>
        <p:nvPicPr>
          <p:cNvPr id="742" name="Google Shape;742;p64"/>
          <p:cNvPicPr preferRelativeResize="0"/>
          <p:nvPr/>
        </p:nvPicPr>
        <p:blipFill rotWithShape="1">
          <a:blip r:embed="rId6">
            <a:alphaModFix/>
          </a:blip>
          <a:srcRect b="56602" l="0" r="0" t="0"/>
          <a:stretch/>
        </p:blipFill>
        <p:spPr>
          <a:xfrm>
            <a:off x="660100" y="175375"/>
            <a:ext cx="5028801" cy="393600"/>
          </a:xfrm>
          <a:prstGeom prst="rect">
            <a:avLst/>
          </a:prstGeom>
          <a:noFill/>
          <a:ln>
            <a:noFill/>
          </a:ln>
        </p:spPr>
      </p:pic>
      <p:sp>
        <p:nvSpPr>
          <p:cNvPr id="743" name="Google Shape;743;p64"/>
          <p:cNvSpPr txBox="1"/>
          <p:nvPr>
            <p:ph type="title"/>
          </p:nvPr>
        </p:nvSpPr>
        <p:spPr>
          <a:xfrm>
            <a:off x="660100" y="465500"/>
            <a:ext cx="48390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Création des Offres</a:t>
            </a:r>
            <a:endParaRPr sz="2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5"/>
          <p:cNvSpPr/>
          <p:nvPr/>
        </p:nvSpPr>
        <p:spPr>
          <a:xfrm>
            <a:off x="5003375" y="2751950"/>
            <a:ext cx="3813000" cy="154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49" name="Google Shape;749;p65"/>
          <p:cNvSpPr/>
          <p:nvPr/>
        </p:nvSpPr>
        <p:spPr>
          <a:xfrm>
            <a:off x="259700" y="2760350"/>
            <a:ext cx="3996000" cy="154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750" name="Google Shape;750;p65"/>
          <p:cNvPicPr preferRelativeResize="0"/>
          <p:nvPr/>
        </p:nvPicPr>
        <p:blipFill>
          <a:blip r:embed="rId3">
            <a:alphaModFix/>
          </a:blip>
          <a:stretch>
            <a:fillRect/>
          </a:stretch>
        </p:blipFill>
        <p:spPr>
          <a:xfrm>
            <a:off x="542450" y="1162175"/>
            <a:ext cx="1200150" cy="476250"/>
          </a:xfrm>
          <a:prstGeom prst="rect">
            <a:avLst/>
          </a:prstGeom>
          <a:noFill/>
          <a:ln>
            <a:noFill/>
          </a:ln>
        </p:spPr>
      </p:pic>
      <p:sp>
        <p:nvSpPr>
          <p:cNvPr id="751" name="Google Shape;751;p65"/>
          <p:cNvSpPr/>
          <p:nvPr/>
        </p:nvSpPr>
        <p:spPr>
          <a:xfrm>
            <a:off x="259700" y="1380575"/>
            <a:ext cx="6105600" cy="9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52" name="Google Shape;752;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753" name="Google Shape;753;p65"/>
          <p:cNvPicPr preferRelativeResize="0"/>
          <p:nvPr/>
        </p:nvPicPr>
        <p:blipFill>
          <a:blip r:embed="rId4">
            <a:alphaModFix/>
          </a:blip>
          <a:stretch>
            <a:fillRect/>
          </a:stretch>
        </p:blipFill>
        <p:spPr>
          <a:xfrm>
            <a:off x="324800" y="1445375"/>
            <a:ext cx="5972175" cy="438150"/>
          </a:xfrm>
          <a:prstGeom prst="rect">
            <a:avLst/>
          </a:prstGeom>
          <a:noFill/>
          <a:ln>
            <a:noFill/>
          </a:ln>
        </p:spPr>
      </p:pic>
      <p:pic>
        <p:nvPicPr>
          <p:cNvPr id="754" name="Google Shape;754;p65"/>
          <p:cNvPicPr preferRelativeResize="0"/>
          <p:nvPr/>
        </p:nvPicPr>
        <p:blipFill>
          <a:blip r:embed="rId5">
            <a:alphaModFix/>
          </a:blip>
          <a:stretch>
            <a:fillRect/>
          </a:stretch>
        </p:blipFill>
        <p:spPr>
          <a:xfrm>
            <a:off x="324800" y="1883525"/>
            <a:ext cx="5972174" cy="419100"/>
          </a:xfrm>
          <a:prstGeom prst="rect">
            <a:avLst/>
          </a:prstGeom>
          <a:noFill/>
          <a:ln>
            <a:noFill/>
          </a:ln>
        </p:spPr>
      </p:pic>
      <p:pic>
        <p:nvPicPr>
          <p:cNvPr id="755" name="Google Shape;755;p65"/>
          <p:cNvPicPr preferRelativeResize="0"/>
          <p:nvPr/>
        </p:nvPicPr>
        <p:blipFill>
          <a:blip r:embed="rId6">
            <a:alphaModFix/>
          </a:blip>
          <a:stretch>
            <a:fillRect/>
          </a:stretch>
        </p:blipFill>
        <p:spPr>
          <a:xfrm>
            <a:off x="324788" y="2826150"/>
            <a:ext cx="3857625" cy="1400175"/>
          </a:xfrm>
          <a:prstGeom prst="rect">
            <a:avLst/>
          </a:prstGeom>
          <a:noFill/>
          <a:ln>
            <a:noFill/>
          </a:ln>
        </p:spPr>
      </p:pic>
      <p:pic>
        <p:nvPicPr>
          <p:cNvPr id="756" name="Google Shape;756;p65"/>
          <p:cNvPicPr preferRelativeResize="0"/>
          <p:nvPr/>
        </p:nvPicPr>
        <p:blipFill>
          <a:blip r:embed="rId7">
            <a:alphaModFix/>
          </a:blip>
          <a:stretch>
            <a:fillRect/>
          </a:stretch>
        </p:blipFill>
        <p:spPr>
          <a:xfrm>
            <a:off x="5086900" y="2826150"/>
            <a:ext cx="3649200" cy="1400175"/>
          </a:xfrm>
          <a:prstGeom prst="rect">
            <a:avLst/>
          </a:prstGeom>
          <a:noFill/>
          <a:ln>
            <a:noFill/>
          </a:ln>
        </p:spPr>
      </p:pic>
      <p:sp>
        <p:nvSpPr>
          <p:cNvPr id="757" name="Google Shape;757;p65"/>
          <p:cNvSpPr txBox="1"/>
          <p:nvPr/>
        </p:nvSpPr>
        <p:spPr>
          <a:xfrm>
            <a:off x="1473850" y="820975"/>
            <a:ext cx="45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Raleway"/>
                <a:ea typeface="Raleway"/>
                <a:cs typeface="Raleway"/>
                <a:sym typeface="Raleway"/>
              </a:rPr>
              <a:t>Trouver l’ID d’un type et l’ID d’une entreprise existante</a:t>
            </a:r>
            <a:endParaRPr>
              <a:solidFill>
                <a:schemeClr val="lt1"/>
              </a:solidFill>
              <a:latin typeface="Raleway"/>
              <a:ea typeface="Raleway"/>
              <a:cs typeface="Raleway"/>
              <a:sym typeface="Raleway"/>
            </a:endParaRPr>
          </a:p>
        </p:txBody>
      </p:sp>
      <p:pic>
        <p:nvPicPr>
          <p:cNvPr id="758" name="Google Shape;758;p65"/>
          <p:cNvPicPr preferRelativeResize="0"/>
          <p:nvPr/>
        </p:nvPicPr>
        <p:blipFill rotWithShape="1">
          <a:blip r:embed="rId8">
            <a:alphaModFix/>
          </a:blip>
          <a:srcRect b="56602" l="0" r="0" t="0"/>
          <a:stretch/>
        </p:blipFill>
        <p:spPr>
          <a:xfrm>
            <a:off x="660100" y="175375"/>
            <a:ext cx="5028801" cy="393600"/>
          </a:xfrm>
          <a:prstGeom prst="rect">
            <a:avLst/>
          </a:prstGeom>
          <a:noFill/>
          <a:ln>
            <a:noFill/>
          </a:ln>
        </p:spPr>
      </p:pic>
      <p:sp>
        <p:nvSpPr>
          <p:cNvPr id="759" name="Google Shape;759;p65"/>
          <p:cNvSpPr txBox="1"/>
          <p:nvPr>
            <p:ph type="title"/>
          </p:nvPr>
        </p:nvSpPr>
        <p:spPr>
          <a:xfrm>
            <a:off x="660100" y="465500"/>
            <a:ext cx="61905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Problème lors de la création des Offre</a:t>
            </a:r>
            <a:endParaRPr sz="2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66"/>
          <p:cNvPicPr preferRelativeResize="0"/>
          <p:nvPr/>
        </p:nvPicPr>
        <p:blipFill>
          <a:blip r:embed="rId3">
            <a:alphaModFix/>
          </a:blip>
          <a:stretch>
            <a:fillRect/>
          </a:stretch>
        </p:blipFill>
        <p:spPr>
          <a:xfrm>
            <a:off x="542450" y="1162175"/>
            <a:ext cx="1200150" cy="476250"/>
          </a:xfrm>
          <a:prstGeom prst="rect">
            <a:avLst/>
          </a:prstGeom>
          <a:noFill/>
          <a:ln>
            <a:noFill/>
          </a:ln>
        </p:spPr>
      </p:pic>
      <p:sp>
        <p:nvSpPr>
          <p:cNvPr id="765" name="Google Shape;765;p66"/>
          <p:cNvSpPr/>
          <p:nvPr/>
        </p:nvSpPr>
        <p:spPr>
          <a:xfrm>
            <a:off x="607800" y="1546050"/>
            <a:ext cx="7928400" cy="292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66" name="Google Shape;766;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767" name="Google Shape;767;p66"/>
          <p:cNvPicPr preferRelativeResize="0"/>
          <p:nvPr/>
        </p:nvPicPr>
        <p:blipFill>
          <a:blip r:embed="rId4">
            <a:alphaModFix/>
          </a:blip>
          <a:stretch>
            <a:fillRect/>
          </a:stretch>
        </p:blipFill>
        <p:spPr>
          <a:xfrm>
            <a:off x="796113" y="1706288"/>
            <a:ext cx="7551875" cy="2608125"/>
          </a:xfrm>
          <a:prstGeom prst="rect">
            <a:avLst/>
          </a:prstGeom>
          <a:noFill/>
          <a:ln>
            <a:noFill/>
          </a:ln>
        </p:spPr>
      </p:pic>
      <p:sp>
        <p:nvSpPr>
          <p:cNvPr id="768" name="Google Shape;768;p66"/>
          <p:cNvSpPr txBox="1"/>
          <p:nvPr/>
        </p:nvSpPr>
        <p:spPr>
          <a:xfrm>
            <a:off x="2503600" y="836725"/>
            <a:ext cx="41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Raleway"/>
                <a:ea typeface="Raleway"/>
                <a:cs typeface="Raleway"/>
                <a:sym typeface="Raleway"/>
              </a:rPr>
              <a:t>après la création des offres et des compétences</a:t>
            </a:r>
            <a:endParaRPr>
              <a:solidFill>
                <a:schemeClr val="lt1"/>
              </a:solidFill>
              <a:latin typeface="Raleway"/>
              <a:ea typeface="Raleway"/>
              <a:cs typeface="Raleway"/>
              <a:sym typeface="Raleway"/>
            </a:endParaRPr>
          </a:p>
        </p:txBody>
      </p:sp>
      <p:pic>
        <p:nvPicPr>
          <p:cNvPr id="769" name="Google Shape;769;p66"/>
          <p:cNvPicPr preferRelativeResize="0"/>
          <p:nvPr/>
        </p:nvPicPr>
        <p:blipFill rotWithShape="1">
          <a:blip r:embed="rId5">
            <a:alphaModFix/>
          </a:blip>
          <a:srcRect b="56602" l="0" r="0" t="0"/>
          <a:stretch/>
        </p:blipFill>
        <p:spPr>
          <a:xfrm>
            <a:off x="660100" y="175375"/>
            <a:ext cx="5028801" cy="393600"/>
          </a:xfrm>
          <a:prstGeom prst="rect">
            <a:avLst/>
          </a:prstGeom>
          <a:noFill/>
          <a:ln>
            <a:noFill/>
          </a:ln>
        </p:spPr>
      </p:pic>
      <p:sp>
        <p:nvSpPr>
          <p:cNvPr id="770" name="Google Shape;770;p66"/>
          <p:cNvSpPr txBox="1"/>
          <p:nvPr>
            <p:ph type="title"/>
          </p:nvPr>
        </p:nvSpPr>
        <p:spPr>
          <a:xfrm>
            <a:off x="660100" y="465500"/>
            <a:ext cx="78165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Création des compétences demandées par offre</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type="title"/>
          </p:nvPr>
        </p:nvSpPr>
        <p:spPr>
          <a:xfrm>
            <a:off x="298125" y="1313700"/>
            <a:ext cx="5892000" cy="2668500"/>
          </a:xfrm>
          <a:prstGeom prst="rect">
            <a:avLst/>
          </a:prstGeom>
          <a:effectLst>
            <a:outerShdw rotWithShape="0" algn="bl" dist="38100">
              <a:srgbClr val="5C1916"/>
            </a:outerShdw>
          </a:effectLst>
        </p:spPr>
        <p:txBody>
          <a:bodyPr anchorCtr="0" anchor="t" bIns="91425" lIns="91425" spcFirstLastPara="1" rIns="91425" wrap="square" tIns="90000">
            <a:noAutofit/>
          </a:bodyPr>
          <a:lstStyle/>
          <a:p>
            <a:pPr indent="0" lvl="0" marL="0" rtl="0" algn="l">
              <a:spcBef>
                <a:spcPts val="0"/>
              </a:spcBef>
              <a:spcAft>
                <a:spcPts val="0"/>
              </a:spcAft>
              <a:buNone/>
            </a:pPr>
            <a:r>
              <a:rPr lang="fr" sz="6500">
                <a:solidFill>
                  <a:srgbClr val="EFEFEF"/>
                </a:solidFill>
              </a:rPr>
              <a:t>Conception </a:t>
            </a:r>
            <a:endParaRPr sz="6500">
              <a:solidFill>
                <a:srgbClr val="EFEFEF"/>
              </a:solidFill>
            </a:endParaRPr>
          </a:p>
          <a:p>
            <a:pPr indent="0" lvl="0" marL="0" rtl="0" algn="l">
              <a:spcBef>
                <a:spcPts val="1600"/>
              </a:spcBef>
              <a:spcAft>
                <a:spcPts val="1600"/>
              </a:spcAft>
              <a:buNone/>
            </a:pPr>
            <a:r>
              <a:rPr lang="fr" sz="6500">
                <a:solidFill>
                  <a:srgbClr val="EFEFEF"/>
                </a:solidFill>
              </a:rPr>
              <a:t>et Analyse</a:t>
            </a:r>
            <a:endParaRPr sz="6500">
              <a:solidFill>
                <a:srgbClr val="EFEFEF"/>
              </a:solidFill>
            </a:endParaRPr>
          </a:p>
        </p:txBody>
      </p:sp>
      <p:pic>
        <p:nvPicPr>
          <p:cNvPr id="222" name="Google Shape;222;p22"/>
          <p:cNvPicPr preferRelativeResize="0"/>
          <p:nvPr/>
        </p:nvPicPr>
        <p:blipFill>
          <a:blip r:embed="rId3">
            <a:alphaModFix/>
          </a:blip>
          <a:stretch>
            <a:fillRect/>
          </a:stretch>
        </p:blipFill>
        <p:spPr>
          <a:xfrm>
            <a:off x="5693975" y="1372375"/>
            <a:ext cx="2970725" cy="2958975"/>
          </a:xfrm>
          <a:prstGeom prst="rect">
            <a:avLst/>
          </a:prstGeom>
          <a:noFill/>
          <a:ln>
            <a:noFill/>
          </a:ln>
        </p:spPr>
      </p:pic>
      <p:sp>
        <p:nvSpPr>
          <p:cNvPr id="223" name="Google Shape;223;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67"/>
          <p:cNvPicPr preferRelativeResize="0"/>
          <p:nvPr/>
        </p:nvPicPr>
        <p:blipFill>
          <a:blip r:embed="rId3">
            <a:alphaModFix/>
          </a:blip>
          <a:stretch>
            <a:fillRect/>
          </a:stretch>
        </p:blipFill>
        <p:spPr>
          <a:xfrm>
            <a:off x="542450" y="1162175"/>
            <a:ext cx="1200150" cy="476250"/>
          </a:xfrm>
          <a:prstGeom prst="rect">
            <a:avLst/>
          </a:prstGeom>
          <a:noFill/>
          <a:ln>
            <a:noFill/>
          </a:ln>
        </p:spPr>
      </p:pic>
      <p:sp>
        <p:nvSpPr>
          <p:cNvPr id="776" name="Google Shape;776;p67"/>
          <p:cNvSpPr/>
          <p:nvPr/>
        </p:nvSpPr>
        <p:spPr>
          <a:xfrm>
            <a:off x="604150" y="1860925"/>
            <a:ext cx="7928400" cy="275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7" name="Google Shape;777;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778" name="Google Shape;778;p67"/>
          <p:cNvPicPr preferRelativeResize="0"/>
          <p:nvPr/>
        </p:nvPicPr>
        <p:blipFill>
          <a:blip r:embed="rId4">
            <a:alphaModFix/>
          </a:blip>
          <a:stretch>
            <a:fillRect/>
          </a:stretch>
        </p:blipFill>
        <p:spPr>
          <a:xfrm>
            <a:off x="734538" y="2000375"/>
            <a:ext cx="7667625" cy="2476500"/>
          </a:xfrm>
          <a:prstGeom prst="rect">
            <a:avLst/>
          </a:prstGeom>
          <a:noFill/>
          <a:ln>
            <a:noFill/>
          </a:ln>
        </p:spPr>
      </p:pic>
      <p:sp>
        <p:nvSpPr>
          <p:cNvPr id="779" name="Google Shape;779;p67"/>
          <p:cNvSpPr txBox="1"/>
          <p:nvPr/>
        </p:nvSpPr>
        <p:spPr>
          <a:xfrm>
            <a:off x="2503600" y="1277600"/>
            <a:ext cx="41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Raleway"/>
                <a:ea typeface="Raleway"/>
                <a:cs typeface="Raleway"/>
                <a:sym typeface="Raleway"/>
              </a:rPr>
              <a:t>après la création des offres et des compétences</a:t>
            </a:r>
            <a:endParaRPr>
              <a:solidFill>
                <a:schemeClr val="lt1"/>
              </a:solidFill>
              <a:latin typeface="Raleway"/>
              <a:ea typeface="Raleway"/>
              <a:cs typeface="Raleway"/>
              <a:sym typeface="Raleway"/>
            </a:endParaRPr>
          </a:p>
        </p:txBody>
      </p:sp>
      <p:pic>
        <p:nvPicPr>
          <p:cNvPr id="780" name="Google Shape;780;p67"/>
          <p:cNvPicPr preferRelativeResize="0"/>
          <p:nvPr/>
        </p:nvPicPr>
        <p:blipFill rotWithShape="1">
          <a:blip r:embed="rId5">
            <a:alphaModFix/>
          </a:blip>
          <a:srcRect b="56602" l="0" r="0" t="0"/>
          <a:stretch/>
        </p:blipFill>
        <p:spPr>
          <a:xfrm>
            <a:off x="660100" y="175375"/>
            <a:ext cx="5028801" cy="393600"/>
          </a:xfrm>
          <a:prstGeom prst="rect">
            <a:avLst/>
          </a:prstGeom>
          <a:noFill/>
          <a:ln>
            <a:noFill/>
          </a:ln>
        </p:spPr>
      </p:pic>
      <p:sp>
        <p:nvSpPr>
          <p:cNvPr id="781" name="Google Shape;781;p67"/>
          <p:cNvSpPr txBox="1"/>
          <p:nvPr>
            <p:ph type="title"/>
          </p:nvPr>
        </p:nvSpPr>
        <p:spPr>
          <a:xfrm>
            <a:off x="660100" y="465500"/>
            <a:ext cx="7816500" cy="96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Problème lors de la création des compétences demandées par offre</a:t>
            </a:r>
            <a:endParaRPr sz="2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8"/>
          <p:cNvSpPr/>
          <p:nvPr/>
        </p:nvSpPr>
        <p:spPr>
          <a:xfrm>
            <a:off x="4211400" y="956150"/>
            <a:ext cx="4873500" cy="275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7" name="Google Shape;787;p68"/>
          <p:cNvSpPr/>
          <p:nvPr/>
        </p:nvSpPr>
        <p:spPr>
          <a:xfrm>
            <a:off x="415225" y="1892425"/>
            <a:ext cx="8669700" cy="285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88" name="Google Shape;788;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789" name="Google Shape;789;p68"/>
          <p:cNvPicPr preferRelativeResize="0"/>
          <p:nvPr/>
        </p:nvPicPr>
        <p:blipFill>
          <a:blip r:embed="rId3">
            <a:alphaModFix/>
          </a:blip>
          <a:stretch>
            <a:fillRect/>
          </a:stretch>
        </p:blipFill>
        <p:spPr>
          <a:xfrm>
            <a:off x="542450" y="2013625"/>
            <a:ext cx="3668952" cy="2600325"/>
          </a:xfrm>
          <a:prstGeom prst="rect">
            <a:avLst/>
          </a:prstGeom>
          <a:noFill/>
          <a:ln>
            <a:noFill/>
          </a:ln>
        </p:spPr>
      </p:pic>
      <p:pic>
        <p:nvPicPr>
          <p:cNvPr id="790" name="Google Shape;790;p68"/>
          <p:cNvPicPr preferRelativeResize="0"/>
          <p:nvPr/>
        </p:nvPicPr>
        <p:blipFill>
          <a:blip r:embed="rId4">
            <a:alphaModFix/>
          </a:blip>
          <a:stretch>
            <a:fillRect/>
          </a:stretch>
        </p:blipFill>
        <p:spPr>
          <a:xfrm>
            <a:off x="4416375" y="1127800"/>
            <a:ext cx="4533900" cy="3486150"/>
          </a:xfrm>
          <a:prstGeom prst="rect">
            <a:avLst/>
          </a:prstGeom>
          <a:noFill/>
          <a:ln>
            <a:noFill/>
          </a:ln>
        </p:spPr>
      </p:pic>
      <p:pic>
        <p:nvPicPr>
          <p:cNvPr id="791" name="Google Shape;791;p68"/>
          <p:cNvPicPr preferRelativeResize="0"/>
          <p:nvPr/>
        </p:nvPicPr>
        <p:blipFill>
          <a:blip r:embed="rId5">
            <a:alphaModFix/>
          </a:blip>
          <a:stretch>
            <a:fillRect/>
          </a:stretch>
        </p:blipFill>
        <p:spPr>
          <a:xfrm>
            <a:off x="542450" y="1162175"/>
            <a:ext cx="1200150" cy="476250"/>
          </a:xfrm>
          <a:prstGeom prst="rect">
            <a:avLst/>
          </a:prstGeom>
          <a:noFill/>
          <a:ln>
            <a:noFill/>
          </a:ln>
        </p:spPr>
      </p:pic>
      <p:pic>
        <p:nvPicPr>
          <p:cNvPr id="792" name="Google Shape;792;p68"/>
          <p:cNvPicPr preferRelativeResize="0"/>
          <p:nvPr/>
        </p:nvPicPr>
        <p:blipFill rotWithShape="1">
          <a:blip r:embed="rId6">
            <a:alphaModFix/>
          </a:blip>
          <a:srcRect b="56602" l="0" r="0" t="0"/>
          <a:stretch/>
        </p:blipFill>
        <p:spPr>
          <a:xfrm>
            <a:off x="660100" y="175375"/>
            <a:ext cx="5028801" cy="393600"/>
          </a:xfrm>
          <a:prstGeom prst="rect">
            <a:avLst/>
          </a:prstGeom>
          <a:noFill/>
          <a:ln>
            <a:noFill/>
          </a:ln>
        </p:spPr>
      </p:pic>
      <p:sp>
        <p:nvSpPr>
          <p:cNvPr id="793" name="Google Shape;793;p68"/>
          <p:cNvSpPr txBox="1"/>
          <p:nvPr>
            <p:ph type="title"/>
          </p:nvPr>
        </p:nvSpPr>
        <p:spPr>
          <a:xfrm>
            <a:off x="660100" y="465500"/>
            <a:ext cx="61905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Création des utilisateurs</a:t>
            </a:r>
            <a:endParaRPr sz="2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9"/>
          <p:cNvSpPr/>
          <p:nvPr/>
        </p:nvSpPr>
        <p:spPr>
          <a:xfrm>
            <a:off x="0" y="2972625"/>
            <a:ext cx="4879800" cy="2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799" name="Google Shape;799;p69"/>
          <p:cNvPicPr preferRelativeResize="0"/>
          <p:nvPr/>
        </p:nvPicPr>
        <p:blipFill>
          <a:blip r:embed="rId3">
            <a:alphaModFix/>
          </a:blip>
          <a:stretch>
            <a:fillRect/>
          </a:stretch>
        </p:blipFill>
        <p:spPr>
          <a:xfrm>
            <a:off x="542450" y="1162175"/>
            <a:ext cx="1200150" cy="476250"/>
          </a:xfrm>
          <a:prstGeom prst="rect">
            <a:avLst/>
          </a:prstGeom>
          <a:noFill/>
          <a:ln>
            <a:noFill/>
          </a:ln>
        </p:spPr>
      </p:pic>
      <p:sp>
        <p:nvSpPr>
          <p:cNvPr id="800" name="Google Shape;800;p69"/>
          <p:cNvSpPr/>
          <p:nvPr/>
        </p:nvSpPr>
        <p:spPr>
          <a:xfrm>
            <a:off x="2325775" y="1202750"/>
            <a:ext cx="6818100" cy="229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1" name="Google Shape;801;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802" name="Google Shape;802;p69"/>
          <p:cNvPicPr preferRelativeResize="0"/>
          <p:nvPr/>
        </p:nvPicPr>
        <p:blipFill>
          <a:blip r:embed="rId4">
            <a:alphaModFix/>
          </a:blip>
          <a:stretch>
            <a:fillRect/>
          </a:stretch>
        </p:blipFill>
        <p:spPr>
          <a:xfrm>
            <a:off x="127675" y="3114850"/>
            <a:ext cx="4633976" cy="1888800"/>
          </a:xfrm>
          <a:prstGeom prst="rect">
            <a:avLst/>
          </a:prstGeom>
          <a:noFill/>
          <a:ln>
            <a:noFill/>
          </a:ln>
        </p:spPr>
      </p:pic>
      <p:pic>
        <p:nvPicPr>
          <p:cNvPr id="803" name="Google Shape;803;p69"/>
          <p:cNvPicPr preferRelativeResize="0"/>
          <p:nvPr/>
        </p:nvPicPr>
        <p:blipFill rotWithShape="1">
          <a:blip r:embed="rId5">
            <a:alphaModFix/>
          </a:blip>
          <a:srcRect b="8273" l="0" r="0" t="0"/>
          <a:stretch/>
        </p:blipFill>
        <p:spPr>
          <a:xfrm>
            <a:off x="2442325" y="1312100"/>
            <a:ext cx="6579371" cy="2063425"/>
          </a:xfrm>
          <a:prstGeom prst="rect">
            <a:avLst/>
          </a:prstGeom>
          <a:noFill/>
          <a:ln>
            <a:noFill/>
          </a:ln>
        </p:spPr>
      </p:pic>
      <p:sp>
        <p:nvSpPr>
          <p:cNvPr id="804" name="Google Shape;804;p69"/>
          <p:cNvSpPr txBox="1"/>
          <p:nvPr/>
        </p:nvSpPr>
        <p:spPr>
          <a:xfrm>
            <a:off x="2878300" y="836725"/>
            <a:ext cx="39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lt1"/>
                </a:solidFill>
                <a:latin typeface="Raleway"/>
                <a:ea typeface="Raleway"/>
                <a:cs typeface="Raleway"/>
                <a:sym typeface="Raleway"/>
              </a:rPr>
              <a:t>après la création des offres et des utilisateurs</a:t>
            </a:r>
            <a:endParaRPr>
              <a:solidFill>
                <a:schemeClr val="lt1"/>
              </a:solidFill>
              <a:latin typeface="Raleway"/>
              <a:ea typeface="Raleway"/>
              <a:cs typeface="Raleway"/>
              <a:sym typeface="Raleway"/>
            </a:endParaRPr>
          </a:p>
        </p:txBody>
      </p:sp>
      <p:pic>
        <p:nvPicPr>
          <p:cNvPr id="805" name="Google Shape;805;p69"/>
          <p:cNvPicPr preferRelativeResize="0"/>
          <p:nvPr/>
        </p:nvPicPr>
        <p:blipFill rotWithShape="1">
          <a:blip r:embed="rId6">
            <a:alphaModFix/>
          </a:blip>
          <a:srcRect b="56602" l="0" r="0" t="0"/>
          <a:stretch/>
        </p:blipFill>
        <p:spPr>
          <a:xfrm>
            <a:off x="660100" y="175375"/>
            <a:ext cx="5028801" cy="393600"/>
          </a:xfrm>
          <a:prstGeom prst="rect">
            <a:avLst/>
          </a:prstGeom>
          <a:noFill/>
          <a:ln>
            <a:noFill/>
          </a:ln>
        </p:spPr>
      </p:pic>
      <p:sp>
        <p:nvSpPr>
          <p:cNvPr id="806" name="Google Shape;806;p69"/>
          <p:cNvSpPr txBox="1"/>
          <p:nvPr>
            <p:ph type="title"/>
          </p:nvPr>
        </p:nvSpPr>
        <p:spPr>
          <a:xfrm>
            <a:off x="660100" y="465500"/>
            <a:ext cx="83616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Création des Inscription demandées par utilisateur</a:t>
            </a:r>
            <a:endParaRPr sz="2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0" name="Shape 810"/>
        <p:cNvGrpSpPr/>
        <p:nvPr/>
      </p:nvGrpSpPr>
      <p:grpSpPr>
        <a:xfrm>
          <a:off x="0" y="0"/>
          <a:ext cx="0" cy="0"/>
          <a:chOff x="0" y="0"/>
          <a:chExt cx="0" cy="0"/>
        </a:xfrm>
      </p:grpSpPr>
      <p:sp>
        <p:nvSpPr>
          <p:cNvPr id="811" name="Google Shape;811;p70"/>
          <p:cNvSpPr txBox="1"/>
          <p:nvPr>
            <p:ph type="title"/>
          </p:nvPr>
        </p:nvSpPr>
        <p:spPr>
          <a:xfrm>
            <a:off x="298125" y="1494975"/>
            <a:ext cx="4662600" cy="24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7000">
                <a:solidFill>
                  <a:srgbClr val="303030"/>
                </a:solidFill>
              </a:rPr>
              <a:t>Back-End</a:t>
            </a:r>
            <a:endParaRPr sz="7000">
              <a:solidFill>
                <a:srgbClr val="303030"/>
              </a:solidFill>
            </a:endParaRPr>
          </a:p>
          <a:p>
            <a:pPr indent="0" lvl="0" marL="0" rtl="0" algn="ctr">
              <a:spcBef>
                <a:spcPts val="1600"/>
              </a:spcBef>
              <a:spcAft>
                <a:spcPts val="1600"/>
              </a:spcAft>
              <a:buNone/>
            </a:pPr>
            <a:r>
              <a:rPr lang="fr" sz="4300">
                <a:solidFill>
                  <a:srgbClr val="303030"/>
                </a:solidFill>
              </a:rPr>
              <a:t>(Site)</a:t>
            </a:r>
            <a:endParaRPr sz="4300">
              <a:solidFill>
                <a:srgbClr val="303030"/>
              </a:solidFill>
            </a:endParaRPr>
          </a:p>
        </p:txBody>
      </p:sp>
      <p:sp>
        <p:nvSpPr>
          <p:cNvPr id="812" name="Google Shape;812;p70"/>
          <p:cNvSpPr/>
          <p:nvPr/>
        </p:nvSpPr>
        <p:spPr>
          <a:xfrm>
            <a:off x="534300" y="3527175"/>
            <a:ext cx="3978900" cy="1089000"/>
          </a:xfrm>
          <a:prstGeom prst="rect">
            <a:avLst/>
          </a:prstGeom>
          <a:solidFill>
            <a:srgbClr val="FFAB7F"/>
          </a:solidFill>
          <a:ln cap="flat" cmpd="sng" w="9525">
            <a:solidFill>
              <a:srgbClr val="FFAB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3" name="Google Shape;813;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71"/>
          <p:cNvPicPr preferRelativeResize="0"/>
          <p:nvPr/>
        </p:nvPicPr>
        <p:blipFill>
          <a:blip r:embed="rId3">
            <a:alphaModFix/>
          </a:blip>
          <a:stretch>
            <a:fillRect/>
          </a:stretch>
        </p:blipFill>
        <p:spPr>
          <a:xfrm>
            <a:off x="660100" y="1040600"/>
            <a:ext cx="1133568" cy="393600"/>
          </a:xfrm>
          <a:prstGeom prst="rect">
            <a:avLst/>
          </a:prstGeom>
          <a:noFill/>
          <a:ln>
            <a:noFill/>
          </a:ln>
        </p:spPr>
      </p:pic>
      <p:sp>
        <p:nvSpPr>
          <p:cNvPr id="819" name="Google Shape;819;p71"/>
          <p:cNvSpPr/>
          <p:nvPr/>
        </p:nvSpPr>
        <p:spPr>
          <a:xfrm>
            <a:off x="484650" y="1366125"/>
            <a:ext cx="8174700" cy="30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20" name="Google Shape;820;p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821" name="Google Shape;821;p71"/>
          <p:cNvPicPr preferRelativeResize="0"/>
          <p:nvPr/>
        </p:nvPicPr>
        <p:blipFill rotWithShape="1">
          <a:blip r:embed="rId4">
            <a:alphaModFix/>
          </a:blip>
          <a:srcRect b="4354" l="308" r="119" t="4345"/>
          <a:stretch/>
        </p:blipFill>
        <p:spPr>
          <a:xfrm>
            <a:off x="691998" y="1578540"/>
            <a:ext cx="7759873" cy="550977"/>
          </a:xfrm>
          <a:prstGeom prst="rect">
            <a:avLst/>
          </a:prstGeom>
          <a:noFill/>
          <a:ln>
            <a:noFill/>
          </a:ln>
        </p:spPr>
      </p:pic>
      <p:pic>
        <p:nvPicPr>
          <p:cNvPr id="822" name="Google Shape;822;p71"/>
          <p:cNvPicPr preferRelativeResize="0"/>
          <p:nvPr/>
        </p:nvPicPr>
        <p:blipFill rotWithShape="1">
          <a:blip r:embed="rId5">
            <a:alphaModFix/>
          </a:blip>
          <a:srcRect b="1105" l="159" r="159" t="1105"/>
          <a:stretch/>
        </p:blipFill>
        <p:spPr>
          <a:xfrm>
            <a:off x="691998" y="2472295"/>
            <a:ext cx="7759875" cy="1712195"/>
          </a:xfrm>
          <a:prstGeom prst="rect">
            <a:avLst/>
          </a:prstGeom>
          <a:noFill/>
          <a:ln>
            <a:noFill/>
          </a:ln>
        </p:spPr>
      </p:pic>
      <p:pic>
        <p:nvPicPr>
          <p:cNvPr id="823" name="Google Shape;823;p71"/>
          <p:cNvPicPr preferRelativeResize="0"/>
          <p:nvPr/>
        </p:nvPicPr>
        <p:blipFill rotWithShape="1">
          <a:blip r:embed="rId6">
            <a:alphaModFix/>
          </a:blip>
          <a:srcRect b="56602" l="0" r="0" t="0"/>
          <a:stretch/>
        </p:blipFill>
        <p:spPr>
          <a:xfrm>
            <a:off x="660100" y="175375"/>
            <a:ext cx="5028801" cy="393600"/>
          </a:xfrm>
          <a:prstGeom prst="rect">
            <a:avLst/>
          </a:prstGeom>
          <a:noFill/>
          <a:ln>
            <a:noFill/>
          </a:ln>
        </p:spPr>
      </p:pic>
      <p:sp>
        <p:nvSpPr>
          <p:cNvPr id="824" name="Google Shape;824;p71"/>
          <p:cNvSpPr txBox="1"/>
          <p:nvPr>
            <p:ph type="title"/>
          </p:nvPr>
        </p:nvSpPr>
        <p:spPr>
          <a:xfrm>
            <a:off x="660100" y="465500"/>
            <a:ext cx="5978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Menu de navigation et Pied de page</a:t>
            </a:r>
            <a:endParaRPr sz="300"/>
          </a:p>
        </p:txBody>
      </p:sp>
      <p:pic>
        <p:nvPicPr>
          <p:cNvPr id="825" name="Google Shape;825;p71"/>
          <p:cNvPicPr preferRelativeResize="0"/>
          <p:nvPr/>
        </p:nvPicPr>
        <p:blipFill>
          <a:blip r:embed="rId7">
            <a:alphaModFix/>
          </a:blip>
          <a:stretch>
            <a:fillRect/>
          </a:stretch>
        </p:blipFill>
        <p:spPr>
          <a:xfrm>
            <a:off x="786200" y="1713300"/>
            <a:ext cx="1488700" cy="281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2"/>
          <p:cNvSpPr/>
          <p:nvPr/>
        </p:nvSpPr>
        <p:spPr>
          <a:xfrm>
            <a:off x="245300" y="1743075"/>
            <a:ext cx="3612600" cy="2465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31" name="Google Shape;831;p72"/>
          <p:cNvSpPr/>
          <p:nvPr/>
        </p:nvSpPr>
        <p:spPr>
          <a:xfrm>
            <a:off x="4088775" y="1040600"/>
            <a:ext cx="4539300" cy="387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832" name="Google Shape;832;p72"/>
          <p:cNvPicPr preferRelativeResize="0"/>
          <p:nvPr/>
        </p:nvPicPr>
        <p:blipFill>
          <a:blip r:embed="rId3">
            <a:alphaModFix/>
          </a:blip>
          <a:stretch>
            <a:fillRect/>
          </a:stretch>
        </p:blipFill>
        <p:spPr>
          <a:xfrm>
            <a:off x="660100" y="1040600"/>
            <a:ext cx="1133568" cy="393600"/>
          </a:xfrm>
          <a:prstGeom prst="rect">
            <a:avLst/>
          </a:prstGeom>
          <a:noFill/>
          <a:ln>
            <a:noFill/>
          </a:ln>
        </p:spPr>
      </p:pic>
      <p:sp>
        <p:nvSpPr>
          <p:cNvPr id="833" name="Google Shape;833;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834" name="Google Shape;834;p72"/>
          <p:cNvPicPr preferRelativeResize="0"/>
          <p:nvPr/>
        </p:nvPicPr>
        <p:blipFill>
          <a:blip r:embed="rId4">
            <a:alphaModFix/>
          </a:blip>
          <a:stretch>
            <a:fillRect/>
          </a:stretch>
        </p:blipFill>
        <p:spPr>
          <a:xfrm>
            <a:off x="332850" y="1855313"/>
            <a:ext cx="3423750" cy="2246975"/>
          </a:xfrm>
          <a:prstGeom prst="rect">
            <a:avLst/>
          </a:prstGeom>
          <a:noFill/>
          <a:ln>
            <a:noFill/>
          </a:ln>
        </p:spPr>
      </p:pic>
      <p:pic>
        <p:nvPicPr>
          <p:cNvPr id="835" name="Google Shape;835;p72"/>
          <p:cNvPicPr preferRelativeResize="0"/>
          <p:nvPr/>
        </p:nvPicPr>
        <p:blipFill rotWithShape="1">
          <a:blip r:embed="rId5">
            <a:alphaModFix/>
          </a:blip>
          <a:srcRect b="11665" l="0" r="0" t="7545"/>
          <a:stretch/>
        </p:blipFill>
        <p:spPr>
          <a:xfrm>
            <a:off x="245300" y="1512237"/>
            <a:ext cx="1257300" cy="230850"/>
          </a:xfrm>
          <a:prstGeom prst="rect">
            <a:avLst/>
          </a:prstGeom>
          <a:noFill/>
          <a:ln>
            <a:noFill/>
          </a:ln>
        </p:spPr>
      </p:pic>
      <p:pic>
        <p:nvPicPr>
          <p:cNvPr id="836" name="Google Shape;836;p72"/>
          <p:cNvPicPr preferRelativeResize="0"/>
          <p:nvPr/>
        </p:nvPicPr>
        <p:blipFill>
          <a:blip r:embed="rId6">
            <a:alphaModFix/>
          </a:blip>
          <a:stretch>
            <a:fillRect/>
          </a:stretch>
        </p:blipFill>
        <p:spPr>
          <a:xfrm>
            <a:off x="4183050" y="1133012"/>
            <a:ext cx="4353249" cy="3691576"/>
          </a:xfrm>
          <a:prstGeom prst="rect">
            <a:avLst/>
          </a:prstGeom>
          <a:noFill/>
          <a:ln>
            <a:noFill/>
          </a:ln>
        </p:spPr>
      </p:pic>
      <p:pic>
        <p:nvPicPr>
          <p:cNvPr id="837" name="Google Shape;837;p72"/>
          <p:cNvPicPr preferRelativeResize="0"/>
          <p:nvPr/>
        </p:nvPicPr>
        <p:blipFill rotWithShape="1">
          <a:blip r:embed="rId7">
            <a:alphaModFix/>
          </a:blip>
          <a:srcRect b="56602" l="0" r="0" t="0"/>
          <a:stretch/>
        </p:blipFill>
        <p:spPr>
          <a:xfrm>
            <a:off x="660100" y="175375"/>
            <a:ext cx="5028801" cy="393600"/>
          </a:xfrm>
          <a:prstGeom prst="rect">
            <a:avLst/>
          </a:prstGeom>
          <a:noFill/>
          <a:ln>
            <a:noFill/>
          </a:ln>
        </p:spPr>
      </p:pic>
      <p:sp>
        <p:nvSpPr>
          <p:cNvPr id="838" name="Google Shape;838;p72"/>
          <p:cNvSpPr txBox="1"/>
          <p:nvPr>
            <p:ph type="title"/>
          </p:nvPr>
        </p:nvSpPr>
        <p:spPr>
          <a:xfrm>
            <a:off x="660100" y="465500"/>
            <a:ext cx="5978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Menu de navigation et Pied de page</a:t>
            </a:r>
            <a:endParaRPr sz="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3"/>
          <p:cNvSpPr/>
          <p:nvPr/>
        </p:nvSpPr>
        <p:spPr>
          <a:xfrm>
            <a:off x="2806050" y="1362150"/>
            <a:ext cx="6201600" cy="298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4" name="Google Shape;844;p73"/>
          <p:cNvSpPr/>
          <p:nvPr/>
        </p:nvSpPr>
        <p:spPr>
          <a:xfrm>
            <a:off x="260800" y="1751800"/>
            <a:ext cx="2373600" cy="220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45" name="Google Shape;845;p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846" name="Google Shape;846;p73"/>
          <p:cNvPicPr preferRelativeResize="0"/>
          <p:nvPr/>
        </p:nvPicPr>
        <p:blipFill>
          <a:blip r:embed="rId3">
            <a:alphaModFix/>
          </a:blip>
          <a:stretch>
            <a:fillRect/>
          </a:stretch>
        </p:blipFill>
        <p:spPr>
          <a:xfrm>
            <a:off x="365475" y="1844725"/>
            <a:ext cx="2161094" cy="1997650"/>
          </a:xfrm>
          <a:prstGeom prst="rect">
            <a:avLst/>
          </a:prstGeom>
          <a:noFill/>
          <a:ln>
            <a:noFill/>
          </a:ln>
        </p:spPr>
      </p:pic>
      <p:pic>
        <p:nvPicPr>
          <p:cNvPr id="847" name="Google Shape;847;p73"/>
          <p:cNvPicPr preferRelativeResize="0"/>
          <p:nvPr/>
        </p:nvPicPr>
        <p:blipFill>
          <a:blip r:embed="rId4">
            <a:alphaModFix/>
          </a:blip>
          <a:stretch>
            <a:fillRect/>
          </a:stretch>
        </p:blipFill>
        <p:spPr>
          <a:xfrm>
            <a:off x="2890552" y="1434200"/>
            <a:ext cx="6037200" cy="2818700"/>
          </a:xfrm>
          <a:prstGeom prst="rect">
            <a:avLst/>
          </a:prstGeom>
          <a:noFill/>
          <a:ln>
            <a:noFill/>
          </a:ln>
        </p:spPr>
      </p:pic>
      <p:pic>
        <p:nvPicPr>
          <p:cNvPr id="848" name="Google Shape;848;p73"/>
          <p:cNvPicPr preferRelativeResize="0"/>
          <p:nvPr/>
        </p:nvPicPr>
        <p:blipFill>
          <a:blip r:embed="rId5">
            <a:alphaModFix/>
          </a:blip>
          <a:stretch>
            <a:fillRect/>
          </a:stretch>
        </p:blipFill>
        <p:spPr>
          <a:xfrm>
            <a:off x="660100" y="1040600"/>
            <a:ext cx="1133568" cy="393600"/>
          </a:xfrm>
          <a:prstGeom prst="rect">
            <a:avLst/>
          </a:prstGeom>
          <a:noFill/>
          <a:ln>
            <a:noFill/>
          </a:ln>
        </p:spPr>
      </p:pic>
      <p:pic>
        <p:nvPicPr>
          <p:cNvPr id="849" name="Google Shape;849;p73"/>
          <p:cNvPicPr preferRelativeResize="0"/>
          <p:nvPr/>
        </p:nvPicPr>
        <p:blipFill rotWithShape="1">
          <a:blip r:embed="rId6">
            <a:alphaModFix/>
          </a:blip>
          <a:srcRect b="56602" l="0" r="0" t="0"/>
          <a:stretch/>
        </p:blipFill>
        <p:spPr>
          <a:xfrm>
            <a:off x="660100" y="175375"/>
            <a:ext cx="5028801" cy="393600"/>
          </a:xfrm>
          <a:prstGeom prst="rect">
            <a:avLst/>
          </a:prstGeom>
          <a:noFill/>
          <a:ln>
            <a:noFill/>
          </a:ln>
        </p:spPr>
      </p:pic>
      <p:sp>
        <p:nvSpPr>
          <p:cNvPr id="850" name="Google Shape;850;p73"/>
          <p:cNvSpPr txBox="1"/>
          <p:nvPr>
            <p:ph type="title"/>
          </p:nvPr>
        </p:nvSpPr>
        <p:spPr>
          <a:xfrm>
            <a:off x="660100" y="465500"/>
            <a:ext cx="5978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Contrôleurs</a:t>
            </a:r>
            <a:endParaRPr sz="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74"/>
          <p:cNvSpPr/>
          <p:nvPr/>
        </p:nvSpPr>
        <p:spPr>
          <a:xfrm>
            <a:off x="6379675" y="287975"/>
            <a:ext cx="1768200" cy="458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6" name="Google Shape;856;p74"/>
          <p:cNvSpPr/>
          <p:nvPr/>
        </p:nvSpPr>
        <p:spPr>
          <a:xfrm>
            <a:off x="682400" y="2268350"/>
            <a:ext cx="4993800" cy="170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857" name="Google Shape;857;p74"/>
          <p:cNvPicPr preferRelativeResize="0"/>
          <p:nvPr/>
        </p:nvPicPr>
        <p:blipFill>
          <a:blip r:embed="rId3">
            <a:alphaModFix/>
          </a:blip>
          <a:stretch>
            <a:fillRect/>
          </a:stretch>
        </p:blipFill>
        <p:spPr>
          <a:xfrm>
            <a:off x="660100" y="1040600"/>
            <a:ext cx="1133568" cy="393600"/>
          </a:xfrm>
          <a:prstGeom prst="rect">
            <a:avLst/>
          </a:prstGeom>
          <a:noFill/>
          <a:ln>
            <a:noFill/>
          </a:ln>
        </p:spPr>
      </p:pic>
      <p:sp>
        <p:nvSpPr>
          <p:cNvPr id="858" name="Google Shape;858;p74"/>
          <p:cNvSpPr/>
          <p:nvPr/>
        </p:nvSpPr>
        <p:spPr>
          <a:xfrm>
            <a:off x="1070200" y="1209725"/>
            <a:ext cx="4050000" cy="84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59" name="Google Shape;859;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860" name="Google Shape;860;p74"/>
          <p:cNvPicPr preferRelativeResize="0"/>
          <p:nvPr/>
        </p:nvPicPr>
        <p:blipFill>
          <a:blip r:embed="rId4">
            <a:alphaModFix/>
          </a:blip>
          <a:stretch>
            <a:fillRect/>
          </a:stretch>
        </p:blipFill>
        <p:spPr>
          <a:xfrm>
            <a:off x="6511848" y="399525"/>
            <a:ext cx="1508750" cy="4344451"/>
          </a:xfrm>
          <a:prstGeom prst="rect">
            <a:avLst/>
          </a:prstGeom>
          <a:noFill/>
          <a:ln>
            <a:noFill/>
          </a:ln>
        </p:spPr>
      </p:pic>
      <p:pic>
        <p:nvPicPr>
          <p:cNvPr id="861" name="Google Shape;861;p74"/>
          <p:cNvPicPr preferRelativeResize="0"/>
          <p:nvPr/>
        </p:nvPicPr>
        <p:blipFill>
          <a:blip r:embed="rId5">
            <a:alphaModFix/>
          </a:blip>
          <a:stretch>
            <a:fillRect/>
          </a:stretch>
        </p:blipFill>
        <p:spPr>
          <a:xfrm>
            <a:off x="1204600" y="1336600"/>
            <a:ext cx="3800394" cy="595450"/>
          </a:xfrm>
          <a:prstGeom prst="rect">
            <a:avLst/>
          </a:prstGeom>
          <a:noFill/>
          <a:ln>
            <a:noFill/>
          </a:ln>
        </p:spPr>
      </p:pic>
      <p:pic>
        <p:nvPicPr>
          <p:cNvPr id="862" name="Google Shape;862;p74"/>
          <p:cNvPicPr preferRelativeResize="0"/>
          <p:nvPr/>
        </p:nvPicPr>
        <p:blipFill>
          <a:blip r:embed="rId6">
            <a:alphaModFix/>
          </a:blip>
          <a:stretch>
            <a:fillRect/>
          </a:stretch>
        </p:blipFill>
        <p:spPr>
          <a:xfrm>
            <a:off x="809020" y="2389920"/>
            <a:ext cx="4730951" cy="1457000"/>
          </a:xfrm>
          <a:prstGeom prst="rect">
            <a:avLst/>
          </a:prstGeom>
          <a:noFill/>
          <a:ln>
            <a:noFill/>
          </a:ln>
        </p:spPr>
      </p:pic>
      <p:pic>
        <p:nvPicPr>
          <p:cNvPr id="863" name="Google Shape;863;p74"/>
          <p:cNvPicPr preferRelativeResize="0"/>
          <p:nvPr/>
        </p:nvPicPr>
        <p:blipFill rotWithShape="1">
          <a:blip r:embed="rId7">
            <a:alphaModFix/>
          </a:blip>
          <a:srcRect b="56602" l="0" r="0" t="0"/>
          <a:stretch/>
        </p:blipFill>
        <p:spPr>
          <a:xfrm>
            <a:off x="660100" y="175375"/>
            <a:ext cx="5028801" cy="393600"/>
          </a:xfrm>
          <a:prstGeom prst="rect">
            <a:avLst/>
          </a:prstGeom>
          <a:noFill/>
          <a:ln>
            <a:noFill/>
          </a:ln>
        </p:spPr>
      </p:pic>
      <p:sp>
        <p:nvSpPr>
          <p:cNvPr id="864" name="Google Shape;864;p74"/>
          <p:cNvSpPr txBox="1"/>
          <p:nvPr>
            <p:ph type="title"/>
          </p:nvPr>
        </p:nvSpPr>
        <p:spPr>
          <a:xfrm>
            <a:off x="660100" y="465500"/>
            <a:ext cx="5978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Routes</a:t>
            </a:r>
            <a:endParaRPr sz="3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id="869" name="Google Shape;869;p75"/>
          <p:cNvPicPr preferRelativeResize="0"/>
          <p:nvPr/>
        </p:nvPicPr>
        <p:blipFill>
          <a:blip r:embed="rId3">
            <a:alphaModFix/>
          </a:blip>
          <a:stretch>
            <a:fillRect/>
          </a:stretch>
        </p:blipFill>
        <p:spPr>
          <a:xfrm flipH="1">
            <a:off x="8536301" y="116900"/>
            <a:ext cx="427575" cy="286575"/>
          </a:xfrm>
          <a:prstGeom prst="rect">
            <a:avLst/>
          </a:prstGeom>
          <a:noFill/>
          <a:ln>
            <a:noFill/>
          </a:ln>
        </p:spPr>
      </p:pic>
      <p:sp>
        <p:nvSpPr>
          <p:cNvPr id="870" name="Google Shape;870;p75"/>
          <p:cNvSpPr/>
          <p:nvPr/>
        </p:nvSpPr>
        <p:spPr>
          <a:xfrm>
            <a:off x="5761300" y="261650"/>
            <a:ext cx="2876100" cy="45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1" name="Google Shape;871;p75"/>
          <p:cNvSpPr/>
          <p:nvPr/>
        </p:nvSpPr>
        <p:spPr>
          <a:xfrm>
            <a:off x="3421250" y="1000700"/>
            <a:ext cx="2250300" cy="381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2" name="Google Shape;872;p75"/>
          <p:cNvSpPr/>
          <p:nvPr/>
        </p:nvSpPr>
        <p:spPr>
          <a:xfrm>
            <a:off x="295200" y="1481750"/>
            <a:ext cx="3036300" cy="3332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73" name="Google Shape;873;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874" name="Google Shape;874;p75"/>
          <p:cNvPicPr preferRelativeResize="0"/>
          <p:nvPr/>
        </p:nvPicPr>
        <p:blipFill>
          <a:blip r:embed="rId4">
            <a:alphaModFix/>
          </a:blip>
          <a:stretch>
            <a:fillRect/>
          </a:stretch>
        </p:blipFill>
        <p:spPr>
          <a:xfrm>
            <a:off x="3561847" y="1141588"/>
            <a:ext cx="1993550" cy="3557275"/>
          </a:xfrm>
          <a:prstGeom prst="rect">
            <a:avLst/>
          </a:prstGeom>
          <a:noFill/>
          <a:ln>
            <a:noFill/>
          </a:ln>
        </p:spPr>
      </p:pic>
      <p:pic>
        <p:nvPicPr>
          <p:cNvPr id="875" name="Google Shape;875;p75"/>
          <p:cNvPicPr preferRelativeResize="0"/>
          <p:nvPr/>
        </p:nvPicPr>
        <p:blipFill>
          <a:blip r:embed="rId5">
            <a:alphaModFix/>
          </a:blip>
          <a:stretch>
            <a:fillRect/>
          </a:stretch>
        </p:blipFill>
        <p:spPr>
          <a:xfrm>
            <a:off x="417225" y="1616575"/>
            <a:ext cx="2795383" cy="3082299"/>
          </a:xfrm>
          <a:prstGeom prst="rect">
            <a:avLst/>
          </a:prstGeom>
          <a:noFill/>
          <a:ln>
            <a:noFill/>
          </a:ln>
        </p:spPr>
      </p:pic>
      <p:pic>
        <p:nvPicPr>
          <p:cNvPr id="876" name="Google Shape;876;p75"/>
          <p:cNvPicPr preferRelativeResize="0"/>
          <p:nvPr/>
        </p:nvPicPr>
        <p:blipFill>
          <a:blip r:embed="rId6">
            <a:alphaModFix/>
          </a:blip>
          <a:stretch>
            <a:fillRect/>
          </a:stretch>
        </p:blipFill>
        <p:spPr>
          <a:xfrm>
            <a:off x="5880211" y="362350"/>
            <a:ext cx="2631651" cy="4336526"/>
          </a:xfrm>
          <a:prstGeom prst="rect">
            <a:avLst/>
          </a:prstGeom>
          <a:noFill/>
          <a:ln>
            <a:noFill/>
          </a:ln>
        </p:spPr>
      </p:pic>
      <p:pic>
        <p:nvPicPr>
          <p:cNvPr id="877" name="Google Shape;877;p75"/>
          <p:cNvPicPr preferRelativeResize="0"/>
          <p:nvPr/>
        </p:nvPicPr>
        <p:blipFill>
          <a:blip r:embed="rId7">
            <a:alphaModFix/>
          </a:blip>
          <a:stretch>
            <a:fillRect/>
          </a:stretch>
        </p:blipFill>
        <p:spPr>
          <a:xfrm>
            <a:off x="660100" y="1040600"/>
            <a:ext cx="1133568" cy="393600"/>
          </a:xfrm>
          <a:prstGeom prst="rect">
            <a:avLst/>
          </a:prstGeom>
          <a:noFill/>
          <a:ln>
            <a:noFill/>
          </a:ln>
        </p:spPr>
      </p:pic>
      <p:pic>
        <p:nvPicPr>
          <p:cNvPr id="878" name="Google Shape;878;p75"/>
          <p:cNvPicPr preferRelativeResize="0"/>
          <p:nvPr/>
        </p:nvPicPr>
        <p:blipFill rotWithShape="1">
          <a:blip r:embed="rId8">
            <a:alphaModFix/>
          </a:blip>
          <a:srcRect b="56602" l="0" r="0" t="0"/>
          <a:stretch/>
        </p:blipFill>
        <p:spPr>
          <a:xfrm>
            <a:off x="660100" y="175375"/>
            <a:ext cx="5028801" cy="393600"/>
          </a:xfrm>
          <a:prstGeom prst="rect">
            <a:avLst/>
          </a:prstGeom>
          <a:noFill/>
          <a:ln>
            <a:noFill/>
          </a:ln>
        </p:spPr>
      </p:pic>
      <p:sp>
        <p:nvSpPr>
          <p:cNvPr id="879" name="Google Shape;879;p75"/>
          <p:cNvSpPr txBox="1"/>
          <p:nvPr>
            <p:ph type="title"/>
          </p:nvPr>
        </p:nvSpPr>
        <p:spPr>
          <a:xfrm>
            <a:off x="660100" y="465500"/>
            <a:ext cx="59781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Tests</a:t>
            </a:r>
            <a:endParaRPr sz="3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3" name="Shape 883"/>
        <p:cNvGrpSpPr/>
        <p:nvPr/>
      </p:nvGrpSpPr>
      <p:grpSpPr>
        <a:xfrm>
          <a:off x="0" y="0"/>
          <a:ext cx="0" cy="0"/>
          <a:chOff x="0" y="0"/>
          <a:chExt cx="0" cy="0"/>
        </a:xfrm>
      </p:grpSpPr>
      <p:sp>
        <p:nvSpPr>
          <p:cNvPr id="884" name="Google Shape;884;p76"/>
          <p:cNvSpPr txBox="1"/>
          <p:nvPr>
            <p:ph type="title"/>
          </p:nvPr>
        </p:nvSpPr>
        <p:spPr>
          <a:xfrm>
            <a:off x="298125" y="1494975"/>
            <a:ext cx="4662600" cy="245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7000">
                <a:solidFill>
                  <a:srgbClr val="303030"/>
                </a:solidFill>
              </a:rPr>
              <a:t>Front-End</a:t>
            </a:r>
            <a:endParaRPr sz="4300">
              <a:solidFill>
                <a:srgbClr val="303030"/>
              </a:solidFill>
            </a:endParaRPr>
          </a:p>
        </p:txBody>
      </p:sp>
      <p:sp>
        <p:nvSpPr>
          <p:cNvPr id="885" name="Google Shape;885;p76"/>
          <p:cNvSpPr/>
          <p:nvPr/>
        </p:nvSpPr>
        <p:spPr>
          <a:xfrm>
            <a:off x="534300" y="3527175"/>
            <a:ext cx="3978900" cy="1089000"/>
          </a:xfrm>
          <a:prstGeom prst="rect">
            <a:avLst/>
          </a:prstGeom>
          <a:solidFill>
            <a:srgbClr val="FFAB7F"/>
          </a:solidFill>
          <a:ln cap="flat" cmpd="sng" w="9525">
            <a:solidFill>
              <a:srgbClr val="FFAB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86" name="Google Shape;886;p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23"/>
          <p:cNvSpPr txBox="1"/>
          <p:nvPr>
            <p:ph type="title"/>
          </p:nvPr>
        </p:nvSpPr>
        <p:spPr>
          <a:xfrm>
            <a:off x="298125" y="1494975"/>
            <a:ext cx="466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7000">
                <a:solidFill>
                  <a:srgbClr val="303030"/>
                </a:solidFill>
              </a:rPr>
              <a:t>Données</a:t>
            </a:r>
            <a:endParaRPr sz="7000">
              <a:solidFill>
                <a:srgbClr val="303030"/>
              </a:solidFill>
            </a:endParaRPr>
          </a:p>
        </p:txBody>
      </p:sp>
      <p:sp>
        <p:nvSpPr>
          <p:cNvPr id="229" name="Google Shape;229;p23"/>
          <p:cNvSpPr/>
          <p:nvPr/>
        </p:nvSpPr>
        <p:spPr>
          <a:xfrm>
            <a:off x="534300" y="3527175"/>
            <a:ext cx="3978900" cy="1089000"/>
          </a:xfrm>
          <a:prstGeom prst="rect">
            <a:avLst/>
          </a:prstGeom>
          <a:solidFill>
            <a:srgbClr val="FFAB7F"/>
          </a:solidFill>
          <a:ln cap="flat" cmpd="sng" w="9525">
            <a:solidFill>
              <a:srgbClr val="FFAB7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0" name="Google Shape;230;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892" name="Google Shape;892;p77"/>
          <p:cNvSpPr txBox="1"/>
          <p:nvPr/>
        </p:nvSpPr>
        <p:spPr>
          <a:xfrm>
            <a:off x="3296400" y="1727213"/>
            <a:ext cx="2551200" cy="2724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rgbClr val="E8BF6A"/>
                </a:solidFill>
                <a:latin typeface="Courier New"/>
                <a:ea typeface="Courier New"/>
                <a:cs typeface="Courier New"/>
                <a:sym typeface="Courier New"/>
              </a:rPr>
              <a:t>&lt;!DOCTYPE </a:t>
            </a:r>
            <a:r>
              <a:rPr b="1" lang="fr" sz="1500">
                <a:solidFill>
                  <a:srgbClr val="BABABA"/>
                </a:solidFill>
                <a:latin typeface="Courier New"/>
                <a:ea typeface="Courier New"/>
                <a:cs typeface="Courier New"/>
                <a:sym typeface="Courier New"/>
              </a:rPr>
              <a:t>html</a:t>
            </a:r>
            <a:r>
              <a:rPr b="1" lang="fr" sz="1500">
                <a:solidFill>
                  <a:srgbClr val="E8BF6A"/>
                </a:solidFill>
                <a:latin typeface="Courier New"/>
                <a:ea typeface="Courier New"/>
                <a:cs typeface="Courier New"/>
                <a:sym typeface="Courier New"/>
              </a:rPr>
              <a:t>&gt;</a:t>
            </a:r>
            <a:endParaRPr b="1" sz="15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500">
                <a:solidFill>
                  <a:srgbClr val="E8BF6A"/>
                </a:solidFill>
                <a:latin typeface="Courier New"/>
                <a:ea typeface="Courier New"/>
                <a:cs typeface="Courier New"/>
                <a:sym typeface="Courier New"/>
              </a:rPr>
              <a:t>&lt;html </a:t>
            </a:r>
            <a:r>
              <a:rPr b="1" lang="fr" sz="1500">
                <a:solidFill>
                  <a:srgbClr val="BABABA"/>
                </a:solidFill>
                <a:latin typeface="Courier New"/>
                <a:ea typeface="Courier New"/>
                <a:cs typeface="Courier New"/>
                <a:sym typeface="Courier New"/>
              </a:rPr>
              <a:t>lang</a:t>
            </a:r>
            <a:r>
              <a:rPr b="1" lang="fr" sz="1500">
                <a:solidFill>
                  <a:srgbClr val="A5C261"/>
                </a:solidFill>
                <a:latin typeface="Courier New"/>
                <a:ea typeface="Courier New"/>
                <a:cs typeface="Courier New"/>
                <a:sym typeface="Courier New"/>
              </a:rPr>
              <a:t>="fr"</a:t>
            </a:r>
            <a:r>
              <a:rPr b="1" lang="fr" sz="1500">
                <a:solidFill>
                  <a:srgbClr val="E8BF6A"/>
                </a:solidFill>
                <a:latin typeface="Courier New"/>
                <a:ea typeface="Courier New"/>
                <a:cs typeface="Courier New"/>
                <a:sym typeface="Courier New"/>
              </a:rPr>
              <a:t>&gt;</a:t>
            </a:r>
            <a:endParaRPr b="1" sz="15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500">
                <a:solidFill>
                  <a:srgbClr val="E8BF6A"/>
                </a:solidFill>
                <a:latin typeface="Courier New"/>
                <a:ea typeface="Courier New"/>
                <a:cs typeface="Courier New"/>
                <a:sym typeface="Courier New"/>
              </a:rPr>
              <a:t>   &lt;head&gt;</a:t>
            </a:r>
            <a:endParaRPr b="1" sz="1500">
              <a:solidFill>
                <a:srgbClr val="E8BF6A"/>
              </a:solidFill>
              <a:latin typeface="Courier New"/>
              <a:ea typeface="Courier New"/>
              <a:cs typeface="Courier New"/>
              <a:sym typeface="Courier New"/>
            </a:endParaRPr>
          </a:p>
          <a:p>
            <a:pPr indent="0" lvl="0" marL="0" rtl="0" algn="l">
              <a:spcBef>
                <a:spcPts val="0"/>
              </a:spcBef>
              <a:spcAft>
                <a:spcPts val="0"/>
              </a:spcAft>
              <a:buNone/>
            </a:pPr>
            <a:r>
              <a:t/>
            </a:r>
            <a:endParaRPr b="1" sz="1500">
              <a:solidFill>
                <a:srgbClr val="E8BF6A"/>
              </a:solidFill>
              <a:latin typeface="Courier New"/>
              <a:ea typeface="Courier New"/>
              <a:cs typeface="Courier New"/>
              <a:sym typeface="Courier New"/>
            </a:endParaRPr>
          </a:p>
          <a:p>
            <a:pPr indent="0" lvl="0" marL="0" rtl="0" algn="l">
              <a:spcBef>
                <a:spcPts val="0"/>
              </a:spcBef>
              <a:spcAft>
                <a:spcPts val="0"/>
              </a:spcAft>
              <a:buNone/>
            </a:pPr>
            <a:r>
              <a:t/>
            </a:r>
            <a:endParaRPr b="1" sz="15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500">
                <a:solidFill>
                  <a:srgbClr val="E8BF6A"/>
                </a:solidFill>
                <a:latin typeface="Courier New"/>
                <a:ea typeface="Courier New"/>
                <a:cs typeface="Courier New"/>
                <a:sym typeface="Courier New"/>
              </a:rPr>
              <a:t>   &lt;/head&gt;</a:t>
            </a:r>
            <a:endParaRPr b="1" sz="15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500">
                <a:solidFill>
                  <a:srgbClr val="E8BF6A"/>
                </a:solidFill>
                <a:latin typeface="Courier New"/>
                <a:ea typeface="Courier New"/>
                <a:cs typeface="Courier New"/>
                <a:sym typeface="Courier New"/>
              </a:rPr>
              <a:t>   &lt;body&gt;</a:t>
            </a:r>
            <a:endParaRPr b="1" sz="1500">
              <a:solidFill>
                <a:srgbClr val="E8BF6A"/>
              </a:solidFill>
              <a:latin typeface="Courier New"/>
              <a:ea typeface="Courier New"/>
              <a:cs typeface="Courier New"/>
              <a:sym typeface="Courier New"/>
            </a:endParaRPr>
          </a:p>
          <a:p>
            <a:pPr indent="0" lvl="0" marL="0" rtl="0" algn="l">
              <a:spcBef>
                <a:spcPts val="0"/>
              </a:spcBef>
              <a:spcAft>
                <a:spcPts val="0"/>
              </a:spcAft>
              <a:buNone/>
            </a:pPr>
            <a:r>
              <a:t/>
            </a:r>
            <a:endParaRPr b="1" sz="15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5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500">
                <a:solidFill>
                  <a:srgbClr val="A9B7C6"/>
                </a:solidFill>
                <a:latin typeface="Courier New"/>
                <a:ea typeface="Courier New"/>
                <a:cs typeface="Courier New"/>
                <a:sym typeface="Courier New"/>
              </a:rPr>
              <a:t>   </a:t>
            </a:r>
            <a:r>
              <a:rPr b="1" lang="fr" sz="1500">
                <a:solidFill>
                  <a:srgbClr val="E8BF6A"/>
                </a:solidFill>
                <a:latin typeface="Courier New"/>
                <a:ea typeface="Courier New"/>
                <a:cs typeface="Courier New"/>
                <a:sym typeface="Courier New"/>
              </a:rPr>
              <a:t>&lt;/body&gt;</a:t>
            </a:r>
            <a:endParaRPr b="1" sz="15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500">
                <a:solidFill>
                  <a:srgbClr val="E8BF6A"/>
                </a:solidFill>
                <a:latin typeface="Courier New"/>
                <a:ea typeface="Courier New"/>
                <a:cs typeface="Courier New"/>
                <a:sym typeface="Courier New"/>
              </a:rPr>
              <a:t>&lt;/html&gt;</a:t>
            </a:r>
            <a:endParaRPr b="1" sz="1500">
              <a:solidFill>
                <a:srgbClr val="E8BF6A"/>
              </a:solidFill>
              <a:latin typeface="Courier New"/>
              <a:ea typeface="Courier New"/>
              <a:cs typeface="Courier New"/>
              <a:sym typeface="Courier New"/>
            </a:endParaRPr>
          </a:p>
        </p:txBody>
      </p:sp>
      <p:pic>
        <p:nvPicPr>
          <p:cNvPr id="893" name="Google Shape;893;p77"/>
          <p:cNvPicPr preferRelativeResize="0"/>
          <p:nvPr/>
        </p:nvPicPr>
        <p:blipFill>
          <a:blip r:embed="rId3">
            <a:alphaModFix/>
          </a:blip>
          <a:stretch>
            <a:fillRect/>
          </a:stretch>
        </p:blipFill>
        <p:spPr>
          <a:xfrm>
            <a:off x="522150" y="261150"/>
            <a:ext cx="2551300" cy="1232975"/>
          </a:xfrm>
          <a:prstGeom prst="rect">
            <a:avLst/>
          </a:prstGeom>
          <a:noFill/>
          <a:ln>
            <a:noFill/>
          </a:ln>
        </p:spPr>
      </p:pic>
      <p:sp>
        <p:nvSpPr>
          <p:cNvPr id="894" name="Google Shape;894;p77"/>
          <p:cNvSpPr/>
          <p:nvPr/>
        </p:nvSpPr>
        <p:spPr>
          <a:xfrm>
            <a:off x="4679625" y="3199613"/>
            <a:ext cx="837300" cy="1018200"/>
          </a:xfrm>
          <a:prstGeom prst="curvedLeftArrow">
            <a:avLst>
              <a:gd fmla="val 25000" name="adj1"/>
              <a:gd fmla="val 50000" name="adj2"/>
              <a:gd fmla="val 2500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5" name="Google Shape;895;p77"/>
          <p:cNvSpPr/>
          <p:nvPr/>
        </p:nvSpPr>
        <p:spPr>
          <a:xfrm>
            <a:off x="4679625" y="2279288"/>
            <a:ext cx="837300" cy="1018200"/>
          </a:xfrm>
          <a:prstGeom prst="curvedLeftArrow">
            <a:avLst>
              <a:gd fmla="val 25000" name="adj1"/>
              <a:gd fmla="val 50000" name="adj2"/>
              <a:gd fmla="val 2500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96" name="Google Shape;896;p77"/>
          <p:cNvSpPr txBox="1"/>
          <p:nvPr/>
        </p:nvSpPr>
        <p:spPr>
          <a:xfrm>
            <a:off x="6015100" y="1727213"/>
            <a:ext cx="2551200" cy="2724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BALISE HEAD</a:t>
            </a:r>
            <a:endParaRPr sz="1500">
              <a:solidFill>
                <a:schemeClr val="lt1"/>
              </a:solidFill>
              <a:latin typeface="Raleway SemiBold"/>
              <a:ea typeface="Raleway SemiBold"/>
              <a:cs typeface="Raleway SemiBold"/>
              <a:sym typeface="Raleway SemiBold"/>
            </a:endParaRPr>
          </a:p>
          <a:p>
            <a:pPr indent="0" lvl="0" marL="0" rtl="0" algn="just">
              <a:spcBef>
                <a:spcPts val="0"/>
              </a:spcBef>
              <a:spcAft>
                <a:spcPts val="0"/>
              </a:spcAft>
              <a:buNone/>
            </a:pPr>
            <a:r>
              <a:rPr lang="fr">
                <a:solidFill>
                  <a:schemeClr val="lt1"/>
                </a:solidFill>
                <a:latin typeface="Raleway SemiBold"/>
                <a:ea typeface="Raleway SemiBold"/>
                <a:cs typeface="Raleway SemiBold"/>
                <a:sym typeface="Raleway SemiBold"/>
              </a:rPr>
              <a:t>Informations métadonnées sur la page, son titre, ses feuilles de style, ses scripts, etc.</a:t>
            </a:r>
            <a:endParaRPr>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5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BALISE BODY</a:t>
            </a:r>
            <a:endParaRPr sz="1500">
              <a:solidFill>
                <a:schemeClr val="lt1"/>
              </a:solidFill>
              <a:latin typeface="Lexend SemiBold"/>
              <a:ea typeface="Lexend SemiBold"/>
              <a:cs typeface="Lexend SemiBold"/>
              <a:sym typeface="Lexend SemiBold"/>
            </a:endParaRPr>
          </a:p>
          <a:p>
            <a:pPr indent="0" lvl="0" marL="0" rtl="0" algn="just">
              <a:spcBef>
                <a:spcPts val="0"/>
              </a:spcBef>
              <a:spcAft>
                <a:spcPts val="0"/>
              </a:spcAft>
              <a:buNone/>
            </a:pPr>
            <a:r>
              <a:rPr lang="fr">
                <a:solidFill>
                  <a:schemeClr val="lt1"/>
                </a:solidFill>
                <a:latin typeface="Raleway SemiBold"/>
                <a:ea typeface="Raleway SemiBold"/>
                <a:cs typeface="Raleway SemiBold"/>
                <a:sym typeface="Raleway SemiBold"/>
              </a:rPr>
              <a:t>Contenu principal visible pour les utilisateurs, comme le texte, les images, les liens, les formulaires, les tableaux, etc.</a:t>
            </a:r>
            <a:endParaRPr>
              <a:solidFill>
                <a:schemeClr val="lt1"/>
              </a:solidFill>
              <a:latin typeface="Raleway SemiBold"/>
              <a:ea typeface="Raleway SemiBold"/>
              <a:cs typeface="Raleway SemiBold"/>
              <a:sym typeface="Raleway SemiBold"/>
            </a:endParaRPr>
          </a:p>
        </p:txBody>
      </p:sp>
      <p:sp>
        <p:nvSpPr>
          <p:cNvPr id="897" name="Google Shape;897;p77"/>
          <p:cNvSpPr txBox="1"/>
          <p:nvPr/>
        </p:nvSpPr>
        <p:spPr>
          <a:xfrm>
            <a:off x="577700" y="1727213"/>
            <a:ext cx="2551200" cy="2724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lt1"/>
                </a:solidFill>
                <a:latin typeface="Raleway SemiBold"/>
                <a:ea typeface="Raleway SemiBold"/>
                <a:cs typeface="Raleway SemiBold"/>
                <a:sym typeface="Raleway SemiBold"/>
              </a:rPr>
              <a:t>Qu’est ce que l’HTML :</a:t>
            </a:r>
            <a:endParaRPr sz="1500">
              <a:solidFill>
                <a:schemeClr val="lt1"/>
              </a:solidFill>
              <a:latin typeface="Raleway SemiBold"/>
              <a:ea typeface="Raleway SemiBold"/>
              <a:cs typeface="Raleway SemiBold"/>
              <a:sym typeface="Raleway SemiBold"/>
            </a:endParaRPr>
          </a:p>
          <a:p>
            <a:pPr indent="0" lvl="0" marL="0" rtl="0" algn="just">
              <a:spcBef>
                <a:spcPts val="0"/>
              </a:spcBef>
              <a:spcAft>
                <a:spcPts val="0"/>
              </a:spcAft>
              <a:buNone/>
            </a:pPr>
            <a:r>
              <a:rPr lang="fr">
                <a:solidFill>
                  <a:schemeClr val="lt1"/>
                </a:solidFill>
                <a:latin typeface="Raleway SemiBold"/>
                <a:ea typeface="Raleway SemiBold"/>
                <a:cs typeface="Raleway SemiBold"/>
                <a:sym typeface="Raleway SemiBold"/>
              </a:rPr>
              <a:t>Langage de balisage utilisé pour créer des pages web.</a:t>
            </a:r>
            <a:endParaRPr>
              <a:solidFill>
                <a:schemeClr val="lt1"/>
              </a:solidFill>
              <a:latin typeface="Raleway SemiBold"/>
              <a:ea typeface="Raleway SemiBold"/>
              <a:cs typeface="Raleway SemiBold"/>
              <a:sym typeface="Raleway SemiBold"/>
            </a:endParaRPr>
          </a:p>
          <a:p>
            <a:pPr indent="0" lvl="0" marL="0" rtl="0" algn="just">
              <a:spcBef>
                <a:spcPts val="0"/>
              </a:spcBef>
              <a:spcAft>
                <a:spcPts val="0"/>
              </a:spcAft>
              <a:buNone/>
            </a:pPr>
            <a:r>
              <a:t/>
            </a:r>
            <a:endParaRPr>
              <a:solidFill>
                <a:schemeClr val="lt1"/>
              </a:solidFill>
              <a:latin typeface="Raleway SemiBold"/>
              <a:ea typeface="Raleway SemiBold"/>
              <a:cs typeface="Raleway SemiBold"/>
              <a:sym typeface="Raleway SemiBold"/>
            </a:endParaRPr>
          </a:p>
          <a:p>
            <a:pPr indent="0" lvl="0" marL="0" rtl="0" algn="just">
              <a:spcBef>
                <a:spcPts val="0"/>
              </a:spcBef>
              <a:spcAft>
                <a:spcPts val="0"/>
              </a:spcAft>
              <a:buNone/>
            </a:pPr>
            <a:r>
              <a:rPr lang="fr">
                <a:solidFill>
                  <a:schemeClr val="lt1"/>
                </a:solidFill>
                <a:latin typeface="Raleway SemiBold"/>
                <a:ea typeface="Raleway SemiBold"/>
                <a:cs typeface="Raleway SemiBold"/>
                <a:sym typeface="Raleway SemiBold"/>
              </a:rPr>
              <a:t>L’HTML utilise des balises permettant aux navigateurs web d'interpréter et d'afficher ces éléments de manière cohérente et procédurale.</a:t>
            </a:r>
            <a:endParaRPr>
              <a:solidFill>
                <a:schemeClr val="lt1"/>
              </a:solidFill>
              <a:latin typeface="Raleway SemiBold"/>
              <a:ea typeface="Raleway SemiBold"/>
              <a:cs typeface="Raleway SemiBold"/>
              <a:sym typeface="Raleway SemiBold"/>
            </a:endParaRPr>
          </a:p>
        </p:txBody>
      </p:sp>
      <p:sp>
        <p:nvSpPr>
          <p:cNvPr id="898" name="Google Shape;898;p77"/>
          <p:cNvSpPr txBox="1"/>
          <p:nvPr/>
        </p:nvSpPr>
        <p:spPr>
          <a:xfrm>
            <a:off x="847650" y="4593275"/>
            <a:ext cx="744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a:ea typeface="Lexend"/>
                <a:cs typeface="Lexend"/>
                <a:sym typeface="Lexend"/>
              </a:rPr>
              <a:t>Maintenant nous allons voir un exemple de code (base du code html du projet)</a:t>
            </a:r>
            <a:endParaRPr sz="1500">
              <a:solidFill>
                <a:schemeClr val="lt1"/>
              </a:solidFill>
              <a:latin typeface="Lexend"/>
              <a:ea typeface="Lexend"/>
              <a:cs typeface="Lexend"/>
              <a:sym typeface="Lexend"/>
            </a:endParaRPr>
          </a:p>
        </p:txBody>
      </p:sp>
      <p:pic>
        <p:nvPicPr>
          <p:cNvPr id="899" name="Google Shape;899;p77"/>
          <p:cNvPicPr preferRelativeResize="0"/>
          <p:nvPr/>
        </p:nvPicPr>
        <p:blipFill>
          <a:blip r:embed="rId4">
            <a:alphaModFix/>
          </a:blip>
          <a:stretch>
            <a:fillRect/>
          </a:stretch>
        </p:blipFill>
        <p:spPr>
          <a:xfrm>
            <a:off x="674000" y="694100"/>
            <a:ext cx="1655411" cy="891375"/>
          </a:xfrm>
          <a:prstGeom prst="rect">
            <a:avLst/>
          </a:prstGeom>
          <a:noFill/>
          <a:ln>
            <a:noFill/>
          </a:ln>
        </p:spPr>
      </p:pic>
      <p:sp>
        <p:nvSpPr>
          <p:cNvPr id="900" name="Google Shape;900;p77"/>
          <p:cNvSpPr txBox="1"/>
          <p:nvPr/>
        </p:nvSpPr>
        <p:spPr>
          <a:xfrm>
            <a:off x="674000" y="660225"/>
            <a:ext cx="18219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4400">
                <a:solidFill>
                  <a:schemeClr val="lt1"/>
                </a:solidFill>
                <a:latin typeface="Lato"/>
                <a:ea typeface="Lato"/>
                <a:cs typeface="Lato"/>
                <a:sym typeface="Lato"/>
              </a:rPr>
              <a:t>HTML</a:t>
            </a:r>
            <a:endParaRPr b="1" sz="4400">
              <a:solidFill>
                <a:schemeClr val="lt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906" name="Google Shape;906;p78"/>
          <p:cNvSpPr txBox="1"/>
          <p:nvPr/>
        </p:nvSpPr>
        <p:spPr>
          <a:xfrm>
            <a:off x="5373425" y="193650"/>
            <a:ext cx="3252000" cy="47562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chemeClr val="lt1"/>
              </a:solidFill>
              <a:latin typeface="Raleway SemiBold"/>
              <a:ea typeface="Raleway SemiBold"/>
              <a:cs typeface="Raleway SemiBold"/>
              <a:sym typeface="Raleway SemiBold"/>
            </a:endParaRPr>
          </a:p>
          <a:p>
            <a:pPr indent="0" lvl="0" marL="0" rtl="0" algn="just">
              <a:spcBef>
                <a:spcPts val="0"/>
              </a:spcBef>
              <a:spcAft>
                <a:spcPts val="0"/>
              </a:spcAft>
              <a:buNone/>
            </a:pPr>
            <a:r>
              <a:t/>
            </a:r>
            <a:endParaRPr>
              <a:solidFill>
                <a:schemeClr val="lt1"/>
              </a:solidFill>
              <a:latin typeface="Raleway SemiBold"/>
              <a:ea typeface="Raleway SemiBold"/>
              <a:cs typeface="Raleway SemiBold"/>
              <a:sym typeface="Raleway SemiBold"/>
            </a:endParaRPr>
          </a:p>
        </p:txBody>
      </p:sp>
      <p:pic>
        <p:nvPicPr>
          <p:cNvPr id="907" name="Google Shape;907;p78"/>
          <p:cNvPicPr preferRelativeResize="0"/>
          <p:nvPr/>
        </p:nvPicPr>
        <p:blipFill>
          <a:blip r:embed="rId3">
            <a:alphaModFix/>
          </a:blip>
          <a:stretch>
            <a:fillRect/>
          </a:stretch>
        </p:blipFill>
        <p:spPr>
          <a:xfrm>
            <a:off x="380750" y="576500"/>
            <a:ext cx="1619250" cy="876300"/>
          </a:xfrm>
          <a:prstGeom prst="rect">
            <a:avLst/>
          </a:prstGeom>
          <a:noFill/>
          <a:ln>
            <a:noFill/>
          </a:ln>
        </p:spPr>
      </p:pic>
      <p:sp>
        <p:nvSpPr>
          <p:cNvPr id="908" name="Google Shape;908;p78"/>
          <p:cNvSpPr txBox="1"/>
          <p:nvPr/>
        </p:nvSpPr>
        <p:spPr>
          <a:xfrm>
            <a:off x="187025" y="193650"/>
            <a:ext cx="5013000" cy="4756200"/>
          </a:xfrm>
          <a:prstGeom prst="rect">
            <a:avLst/>
          </a:prstGeom>
          <a:solidFill>
            <a:schemeClr val="accent1"/>
          </a:solid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fr" sz="1100">
                <a:solidFill>
                  <a:srgbClr val="E8BF6A"/>
                </a:solidFill>
                <a:latin typeface="Courier New"/>
                <a:ea typeface="Courier New"/>
                <a:cs typeface="Courier New"/>
                <a:sym typeface="Courier New"/>
              </a:rPr>
              <a:t>&lt;head&gt;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a:t>
            </a:r>
            <a:r>
              <a:rPr b="1" lang="fr" sz="1100">
                <a:solidFill>
                  <a:srgbClr val="E8BF6A"/>
                </a:solidFill>
                <a:latin typeface="Courier New"/>
                <a:ea typeface="Courier New"/>
                <a:cs typeface="Courier New"/>
                <a:sym typeface="Courier New"/>
              </a:rPr>
              <a:t>  </a:t>
            </a:r>
            <a:r>
              <a:rPr b="1" lang="fr" sz="1100">
                <a:solidFill>
                  <a:srgbClr val="E8BF6A"/>
                </a:solidFill>
                <a:latin typeface="Courier New"/>
                <a:ea typeface="Courier New"/>
                <a:cs typeface="Courier New"/>
                <a:sym typeface="Courier New"/>
              </a:rPr>
              <a:t>&lt;meta </a:t>
            </a:r>
            <a:r>
              <a:rPr b="1" lang="fr" sz="1100">
                <a:solidFill>
                  <a:srgbClr val="BABABA"/>
                </a:solidFill>
                <a:latin typeface="Courier New"/>
                <a:ea typeface="Courier New"/>
                <a:cs typeface="Courier New"/>
                <a:sym typeface="Courier New"/>
              </a:rPr>
              <a:t>charset</a:t>
            </a:r>
            <a:r>
              <a:rPr b="1" lang="fr" sz="1100">
                <a:solidFill>
                  <a:srgbClr val="A5C261"/>
                </a:solidFill>
                <a:latin typeface="Courier New"/>
                <a:ea typeface="Courier New"/>
                <a:cs typeface="Courier New"/>
                <a:sym typeface="Courier New"/>
              </a:rPr>
              <a:t>="UTF-8"</a:t>
            </a:r>
            <a:r>
              <a:rPr b="1" lang="fr" sz="1100">
                <a:solidFill>
                  <a:srgbClr val="E8BF6A"/>
                </a:solidFill>
                <a:latin typeface="Courier New"/>
                <a:ea typeface="Courier New"/>
                <a:cs typeface="Courier New"/>
                <a:sym typeface="Courier New"/>
              </a:rPr>
              <a:t>&gt;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&lt;meta </a:t>
            </a:r>
            <a:r>
              <a:rPr b="1" lang="fr" sz="1100">
                <a:solidFill>
                  <a:srgbClr val="BABABA"/>
                </a:solidFill>
                <a:latin typeface="Courier New"/>
                <a:ea typeface="Courier New"/>
                <a:cs typeface="Courier New"/>
                <a:sym typeface="Courier New"/>
              </a:rPr>
              <a:t>name</a:t>
            </a:r>
            <a:r>
              <a:rPr b="1" lang="fr" sz="1100">
                <a:solidFill>
                  <a:srgbClr val="A5C261"/>
                </a:solidFill>
                <a:latin typeface="Courier New"/>
                <a:ea typeface="Courier New"/>
                <a:cs typeface="Courier New"/>
                <a:sym typeface="Courier New"/>
              </a:rPr>
              <a:t>="viewport" </a:t>
            </a:r>
            <a:r>
              <a:rPr b="1" lang="fr" sz="1100">
                <a:solidFill>
                  <a:srgbClr val="BABABA"/>
                </a:solidFill>
                <a:latin typeface="Courier New"/>
                <a:ea typeface="Courier New"/>
                <a:cs typeface="Courier New"/>
                <a:sym typeface="Courier New"/>
              </a:rPr>
              <a:t>content</a:t>
            </a:r>
            <a:r>
              <a:rPr b="1" lang="fr" sz="1100">
                <a:solidFill>
                  <a:srgbClr val="A5C261"/>
                </a:solidFill>
                <a:latin typeface="Courier New"/>
                <a:ea typeface="Courier New"/>
                <a:cs typeface="Courier New"/>
                <a:sym typeface="Courier New"/>
              </a:rPr>
              <a:t>="width=device-width, initial-scale=1"</a:t>
            </a:r>
            <a:r>
              <a:rPr b="1" lang="fr" sz="1100">
                <a:solidFill>
                  <a:srgbClr val="E8BF6A"/>
                </a:solidFill>
                <a:latin typeface="Courier New"/>
                <a:ea typeface="Courier New"/>
                <a:cs typeface="Courier New"/>
                <a:sym typeface="Courier New"/>
              </a:rPr>
              <a:t>&gt;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&lt;title&gt;</a:t>
            </a:r>
            <a:r>
              <a:rPr b="1" lang="fr" sz="1100">
                <a:solidFill>
                  <a:srgbClr val="A9B7C6"/>
                </a:solidFill>
                <a:latin typeface="Courier New"/>
                <a:ea typeface="Courier New"/>
                <a:cs typeface="Courier New"/>
                <a:sym typeface="Courier New"/>
              </a:rPr>
              <a:t>{% </a:t>
            </a:r>
            <a:r>
              <a:rPr b="1" lang="fr" sz="1100">
                <a:solidFill>
                  <a:srgbClr val="CC7832"/>
                </a:solidFill>
                <a:latin typeface="Courier New"/>
                <a:ea typeface="Courier New"/>
                <a:cs typeface="Courier New"/>
                <a:sym typeface="Courier New"/>
              </a:rPr>
              <a:t>block </a:t>
            </a:r>
            <a:r>
              <a:rPr b="1" lang="fr" sz="1100">
                <a:solidFill>
                  <a:srgbClr val="A9B7C6"/>
                </a:solidFill>
                <a:latin typeface="Courier New"/>
                <a:ea typeface="Courier New"/>
                <a:cs typeface="Courier New"/>
                <a:sym typeface="Courier New"/>
              </a:rPr>
              <a:t>title %}{% </a:t>
            </a:r>
            <a:r>
              <a:rPr b="1" lang="fr" sz="1100">
                <a:solidFill>
                  <a:srgbClr val="CC7832"/>
                </a:solidFill>
                <a:latin typeface="Courier New"/>
                <a:ea typeface="Courier New"/>
                <a:cs typeface="Courier New"/>
                <a:sym typeface="Courier New"/>
              </a:rPr>
              <a:t>endblock </a:t>
            </a:r>
            <a:r>
              <a:rPr b="1" lang="fr" sz="1100">
                <a:solidFill>
                  <a:srgbClr val="A9B7C6"/>
                </a:solidFill>
                <a:latin typeface="Courier New"/>
                <a:ea typeface="Courier New"/>
                <a:cs typeface="Courier New"/>
                <a:sym typeface="Courier New"/>
              </a:rPr>
              <a:t>%}</a:t>
            </a:r>
            <a:r>
              <a:rPr b="1" lang="fr" sz="1100">
                <a:solidFill>
                  <a:srgbClr val="E8BF6A"/>
                </a:solidFill>
                <a:latin typeface="Courier New"/>
                <a:ea typeface="Courier New"/>
                <a:cs typeface="Courier New"/>
                <a:sym typeface="Courier New"/>
              </a:rPr>
              <a:t>&lt;/title&gt;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a:t>
            </a:r>
            <a:r>
              <a:rPr b="1" lang="fr" sz="1100">
                <a:solidFill>
                  <a:srgbClr val="A9B7C6"/>
                </a:solidFill>
                <a:latin typeface="Courier New"/>
                <a:ea typeface="Courier New"/>
                <a:cs typeface="Courier New"/>
                <a:sym typeface="Courier New"/>
              </a:rPr>
              <a:t>{% </a:t>
            </a:r>
            <a:r>
              <a:rPr b="1" lang="fr" sz="1100">
                <a:solidFill>
                  <a:srgbClr val="CC7832"/>
                </a:solidFill>
                <a:latin typeface="Courier New"/>
                <a:ea typeface="Courier New"/>
                <a:cs typeface="Courier New"/>
                <a:sym typeface="Courier New"/>
              </a:rPr>
              <a:t>block </a:t>
            </a:r>
            <a:r>
              <a:rPr b="1" lang="fr" sz="1100">
                <a:solidFill>
                  <a:srgbClr val="A9B7C6"/>
                </a:solidFill>
                <a:latin typeface="Courier New"/>
                <a:ea typeface="Courier New"/>
                <a:cs typeface="Courier New"/>
                <a:sym typeface="Courier New"/>
              </a:rPr>
              <a:t>stylesheets %}</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           </a:t>
            </a:r>
            <a:r>
              <a:rPr b="1" lang="fr" sz="1100">
                <a:solidFill>
                  <a:srgbClr val="E8BF6A"/>
                </a:solidFill>
                <a:latin typeface="Courier New"/>
                <a:ea typeface="Courier New"/>
                <a:cs typeface="Courier New"/>
                <a:sym typeface="Courier New"/>
              </a:rPr>
              <a:t>&lt;link </a:t>
            </a:r>
            <a:r>
              <a:rPr b="1" lang="fr" sz="1100">
                <a:solidFill>
                  <a:srgbClr val="BABABA"/>
                </a:solidFill>
                <a:latin typeface="Courier New"/>
                <a:ea typeface="Courier New"/>
                <a:cs typeface="Courier New"/>
                <a:sym typeface="Courier New"/>
              </a:rPr>
              <a:t>href</a:t>
            </a:r>
            <a:r>
              <a:rPr b="1" lang="fr" sz="1100">
                <a:solidFill>
                  <a:srgbClr val="A5C261"/>
                </a:solidFill>
                <a:latin typeface="Courier New"/>
                <a:ea typeface="Courier New"/>
                <a:cs typeface="Courier New"/>
                <a:sym typeface="Courier New"/>
              </a:rPr>
              <a:t>="https://xxx/bootstrap.min.css" </a:t>
            </a:r>
            <a:r>
              <a:rPr b="1" lang="fr" sz="1100">
                <a:solidFill>
                  <a:srgbClr val="BABABA"/>
                </a:solidFill>
                <a:latin typeface="Courier New"/>
                <a:ea typeface="Courier New"/>
                <a:cs typeface="Courier New"/>
                <a:sym typeface="Courier New"/>
              </a:rPr>
              <a:t>rel</a:t>
            </a:r>
            <a:r>
              <a:rPr b="1" lang="fr" sz="1100">
                <a:solidFill>
                  <a:srgbClr val="A5C261"/>
                </a:solidFill>
                <a:latin typeface="Courier New"/>
                <a:ea typeface="Courier New"/>
                <a:cs typeface="Courier New"/>
                <a:sym typeface="Courier New"/>
              </a:rPr>
              <a:t>="stylesheet" </a:t>
            </a:r>
            <a:r>
              <a:rPr b="1" lang="fr" sz="1100">
                <a:solidFill>
                  <a:srgbClr val="BABABA"/>
                </a:solidFill>
                <a:latin typeface="Courier New"/>
                <a:ea typeface="Courier New"/>
                <a:cs typeface="Courier New"/>
                <a:sym typeface="Courier New"/>
              </a:rPr>
              <a:t>integrity</a:t>
            </a:r>
            <a:r>
              <a:rPr b="1" lang="fr" sz="1100">
                <a:solidFill>
                  <a:srgbClr val="A5C261"/>
                </a:solidFill>
                <a:latin typeface="Courier New"/>
                <a:ea typeface="Courier New"/>
                <a:cs typeface="Courier New"/>
                <a:sym typeface="Courier New"/>
              </a:rPr>
              <a:t>="sha384-xxx" </a:t>
            </a:r>
            <a:r>
              <a:rPr b="1" lang="fr" sz="1100">
                <a:solidFill>
                  <a:srgbClr val="BABABA"/>
                </a:solidFill>
                <a:latin typeface="Courier New"/>
                <a:ea typeface="Courier New"/>
                <a:cs typeface="Courier New"/>
                <a:sym typeface="Courier New"/>
              </a:rPr>
              <a:t>crossorigin</a:t>
            </a:r>
            <a:r>
              <a:rPr b="1" lang="fr" sz="1100">
                <a:solidFill>
                  <a:srgbClr val="A5C261"/>
                </a:solidFill>
                <a:latin typeface="Courier New"/>
                <a:ea typeface="Courier New"/>
                <a:cs typeface="Courier New"/>
                <a:sym typeface="Courier New"/>
              </a:rPr>
              <a:t>="anonymous"</a:t>
            </a:r>
            <a:r>
              <a:rPr b="1" lang="fr" sz="1100">
                <a:solidFill>
                  <a:srgbClr val="E8BF6A"/>
                </a:solidFill>
                <a:latin typeface="Courier New"/>
                <a:ea typeface="Courier New"/>
                <a:cs typeface="Courier New"/>
                <a:sym typeface="Courier New"/>
              </a:rPr>
              <a:t>&gt;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&lt;script </a:t>
            </a:r>
            <a:r>
              <a:rPr b="1" lang="fr" sz="1100">
                <a:solidFill>
                  <a:srgbClr val="BABABA"/>
                </a:solidFill>
                <a:latin typeface="Courier New"/>
                <a:ea typeface="Courier New"/>
                <a:cs typeface="Courier New"/>
                <a:sym typeface="Courier New"/>
              </a:rPr>
              <a:t>src</a:t>
            </a:r>
            <a:r>
              <a:rPr b="1" lang="fr" sz="1100">
                <a:solidFill>
                  <a:srgbClr val="A5C261"/>
                </a:solidFill>
                <a:latin typeface="Courier New"/>
                <a:ea typeface="Courier New"/>
                <a:cs typeface="Courier New"/>
                <a:sym typeface="Courier New"/>
              </a:rPr>
              <a:t>="https://code.jquery.com/jquery-3.5.1.slim.min.js"</a:t>
            </a:r>
            <a:r>
              <a:rPr b="1" lang="fr" sz="1100">
                <a:solidFill>
                  <a:srgbClr val="E8BF6A"/>
                </a:solidFill>
                <a:latin typeface="Courier New"/>
                <a:ea typeface="Courier New"/>
                <a:cs typeface="Courier New"/>
                <a:sym typeface="Courier New"/>
              </a:rPr>
              <a:t>&gt;&lt;/script&gt;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&lt;link </a:t>
            </a:r>
            <a:r>
              <a:rPr b="1" lang="fr" sz="1100">
                <a:solidFill>
                  <a:srgbClr val="BABABA"/>
                </a:solidFill>
                <a:latin typeface="Courier New"/>
                <a:ea typeface="Courier New"/>
                <a:cs typeface="Courier New"/>
                <a:sym typeface="Courier New"/>
              </a:rPr>
              <a:t>href</a:t>
            </a:r>
            <a:r>
              <a:rPr b="1" lang="fr" sz="1100">
                <a:solidFill>
                  <a:srgbClr val="A5C261"/>
                </a:solidFill>
                <a:latin typeface="Courier New"/>
                <a:ea typeface="Courier New"/>
                <a:cs typeface="Courier New"/>
                <a:sym typeface="Courier New"/>
              </a:rPr>
              <a:t>="</a:t>
            </a:r>
            <a:r>
              <a:rPr b="1" lang="fr" sz="1100">
                <a:solidFill>
                  <a:srgbClr val="A9B7C6"/>
                </a:solidFill>
                <a:latin typeface="Courier New"/>
                <a:ea typeface="Courier New"/>
                <a:cs typeface="Courier New"/>
                <a:sym typeface="Courier New"/>
              </a:rPr>
              <a:t>{{ asset(</a:t>
            </a:r>
            <a:r>
              <a:rPr b="1" lang="fr" sz="1100">
                <a:solidFill>
                  <a:srgbClr val="6A8759"/>
                </a:solidFill>
                <a:latin typeface="Courier New"/>
                <a:ea typeface="Courier New"/>
                <a:cs typeface="Courier New"/>
                <a:sym typeface="Courier New"/>
              </a:rPr>
              <a:t>'css/style.css'</a:t>
            </a:r>
            <a:r>
              <a:rPr b="1" lang="fr" sz="1100">
                <a:solidFill>
                  <a:srgbClr val="A9B7C6"/>
                </a:solidFill>
                <a:latin typeface="Courier New"/>
                <a:ea typeface="Courier New"/>
                <a:cs typeface="Courier New"/>
                <a:sym typeface="Courier New"/>
              </a:rPr>
              <a:t>) }}</a:t>
            </a:r>
            <a:r>
              <a:rPr b="1" lang="fr" sz="1100">
                <a:solidFill>
                  <a:srgbClr val="A5C261"/>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rel</a:t>
            </a:r>
            <a:r>
              <a:rPr b="1" lang="fr" sz="1100">
                <a:solidFill>
                  <a:srgbClr val="A5C261"/>
                </a:solidFill>
                <a:latin typeface="Courier New"/>
                <a:ea typeface="Courier New"/>
                <a:cs typeface="Courier New"/>
                <a:sym typeface="Courier New"/>
              </a:rPr>
              <a:t>="stylesheet"</a:t>
            </a:r>
            <a:r>
              <a:rPr b="1" lang="fr" sz="1100">
                <a:solidFill>
                  <a:srgbClr val="E8BF6A"/>
                </a:solidFill>
                <a:latin typeface="Courier New"/>
                <a:ea typeface="Courier New"/>
                <a:cs typeface="Courier New"/>
                <a:sym typeface="Courier New"/>
              </a:rPr>
              <a:t>/&gt;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a:t>
            </a:r>
            <a:r>
              <a:rPr b="1" lang="fr" sz="1100">
                <a:solidFill>
                  <a:srgbClr val="A9B7C6"/>
                </a:solidFill>
                <a:latin typeface="Courier New"/>
                <a:ea typeface="Courier New"/>
                <a:cs typeface="Courier New"/>
                <a:sym typeface="Courier New"/>
              </a:rPr>
              <a:t>{% </a:t>
            </a:r>
            <a:r>
              <a:rPr b="1" lang="fr" sz="1100">
                <a:solidFill>
                  <a:srgbClr val="CC7832"/>
                </a:solidFill>
                <a:latin typeface="Courier New"/>
                <a:ea typeface="Courier New"/>
                <a:cs typeface="Courier New"/>
                <a:sym typeface="Courier New"/>
              </a:rPr>
              <a:t>endblock </a:t>
            </a: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       </a:t>
            </a:r>
            <a:r>
              <a:rPr b="1" lang="fr" sz="1100">
                <a:solidFill>
                  <a:srgbClr val="E8BF6A"/>
                </a:solidFill>
                <a:latin typeface="Courier New"/>
                <a:ea typeface="Courier New"/>
                <a:cs typeface="Courier New"/>
                <a:sym typeface="Courier New"/>
              </a:rPr>
              <a:t>&lt;link </a:t>
            </a:r>
            <a:r>
              <a:rPr b="1" lang="fr" sz="1100">
                <a:solidFill>
                  <a:srgbClr val="BABABA"/>
                </a:solidFill>
                <a:latin typeface="Courier New"/>
                <a:ea typeface="Courier New"/>
                <a:cs typeface="Courier New"/>
                <a:sym typeface="Courier New"/>
              </a:rPr>
              <a:t>rel</a:t>
            </a:r>
            <a:r>
              <a:rPr b="1" lang="fr" sz="1100">
                <a:solidFill>
                  <a:srgbClr val="A5C261"/>
                </a:solidFill>
                <a:latin typeface="Courier New"/>
                <a:ea typeface="Courier New"/>
                <a:cs typeface="Courier New"/>
                <a:sym typeface="Courier New"/>
              </a:rPr>
              <a:t>="icon" </a:t>
            </a:r>
            <a:r>
              <a:rPr b="1" lang="fr" sz="1100">
                <a:solidFill>
                  <a:srgbClr val="BABABA"/>
                </a:solidFill>
                <a:latin typeface="Courier New"/>
                <a:ea typeface="Courier New"/>
                <a:cs typeface="Courier New"/>
                <a:sym typeface="Courier New"/>
              </a:rPr>
              <a:t>href</a:t>
            </a:r>
            <a:r>
              <a:rPr b="1" lang="fr" sz="1100">
                <a:solidFill>
                  <a:srgbClr val="A5C261"/>
                </a:solidFill>
                <a:latin typeface="Courier New"/>
                <a:ea typeface="Courier New"/>
                <a:cs typeface="Courier New"/>
                <a:sym typeface="Courier New"/>
              </a:rPr>
              <a:t>="data:image/svg+xml,&lt;svg xmlns=%22http://www.w3.org/2000/svg%22 viewBox=%220 0 128 128%22&gt;&lt;text y=%221.0em%22 font-size=%2296%22&gt;</a:t>
            </a:r>
            <a:r>
              <a:rPr b="1" lang="fr" sz="1100">
                <a:solidFill>
                  <a:srgbClr val="A9B7C6"/>
                </a:solidFill>
                <a:latin typeface="Courier New"/>
                <a:ea typeface="Courier New"/>
                <a:cs typeface="Courier New"/>
                <a:sym typeface="Courier New"/>
              </a:rPr>
              <a:t>{% </a:t>
            </a:r>
            <a:r>
              <a:rPr b="1" lang="fr" sz="1100">
                <a:solidFill>
                  <a:srgbClr val="CC7832"/>
                </a:solidFill>
                <a:latin typeface="Courier New"/>
                <a:ea typeface="Courier New"/>
                <a:cs typeface="Courier New"/>
                <a:sym typeface="Courier New"/>
              </a:rPr>
              <a:t>block </a:t>
            </a:r>
            <a:r>
              <a:rPr b="1" lang="fr" sz="1100">
                <a:solidFill>
                  <a:srgbClr val="A9B7C6"/>
                </a:solidFill>
                <a:latin typeface="Courier New"/>
                <a:ea typeface="Courier New"/>
                <a:cs typeface="Courier New"/>
                <a:sym typeface="Courier New"/>
              </a:rPr>
              <a:t>icon %}{% </a:t>
            </a:r>
            <a:r>
              <a:rPr b="1" lang="fr" sz="1100">
                <a:solidFill>
                  <a:srgbClr val="CC7832"/>
                </a:solidFill>
                <a:latin typeface="Courier New"/>
                <a:ea typeface="Courier New"/>
                <a:cs typeface="Courier New"/>
                <a:sym typeface="Courier New"/>
              </a:rPr>
              <a:t>endblock </a:t>
            </a:r>
            <a:r>
              <a:rPr b="1" lang="fr" sz="1100">
                <a:solidFill>
                  <a:srgbClr val="A9B7C6"/>
                </a:solidFill>
                <a:latin typeface="Courier New"/>
                <a:ea typeface="Courier New"/>
                <a:cs typeface="Courier New"/>
                <a:sym typeface="Courier New"/>
              </a:rPr>
              <a:t>%}</a:t>
            </a:r>
            <a:r>
              <a:rPr b="1" lang="fr" sz="1100">
                <a:solidFill>
                  <a:srgbClr val="A5C261"/>
                </a:solidFill>
                <a:latin typeface="Courier New"/>
                <a:ea typeface="Courier New"/>
                <a:cs typeface="Courier New"/>
                <a:sym typeface="Courier New"/>
              </a:rPr>
              <a:t>&lt;/text&gt;&lt;/svg&gt;"</a:t>
            </a:r>
            <a:r>
              <a:rPr b="1" lang="fr" sz="1100">
                <a:solidFill>
                  <a:srgbClr val="E8BF6A"/>
                </a:solidFill>
                <a:latin typeface="Courier New"/>
                <a:ea typeface="Courier New"/>
                <a:cs typeface="Courier New"/>
                <a:sym typeface="Courier New"/>
              </a:rPr>
              <a:t>&gt;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&lt;style&gt;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body </a:t>
            </a: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background</a:t>
            </a:r>
            <a:r>
              <a:rPr b="1" lang="fr" sz="1100">
                <a:solidFill>
                  <a:srgbClr val="A9B7C6"/>
                </a:solidFill>
                <a:latin typeface="Courier New"/>
                <a:ea typeface="Courier New"/>
                <a:cs typeface="Courier New"/>
                <a:sym typeface="Courier New"/>
              </a:rPr>
              <a:t>: </a:t>
            </a:r>
            <a:r>
              <a:rPr b="1" lang="fr" sz="1100">
                <a:solidFill>
                  <a:srgbClr val="E8BF6A"/>
                </a:solidFill>
                <a:latin typeface="Courier New"/>
                <a:ea typeface="Courier New"/>
                <a:cs typeface="Courier New"/>
                <a:sym typeface="Courier New"/>
              </a:rPr>
              <a:t>url</a:t>
            </a:r>
            <a:r>
              <a:rPr b="1" lang="fr" sz="1100">
                <a:solidFill>
                  <a:srgbClr val="A9B7C6"/>
                </a:solidFill>
                <a:latin typeface="Courier New"/>
                <a:ea typeface="Courier New"/>
                <a:cs typeface="Courier New"/>
                <a:sym typeface="Courier New"/>
              </a:rPr>
              <a:t>(</a:t>
            </a:r>
            <a:r>
              <a:rPr b="1" lang="fr" sz="1100">
                <a:solidFill>
                  <a:srgbClr val="6A8759"/>
                </a:solidFill>
                <a:latin typeface="Courier New"/>
                <a:ea typeface="Courier New"/>
                <a:cs typeface="Courier New"/>
                <a:sym typeface="Courier New"/>
              </a:rPr>
              <a:t>"</a:t>
            </a:r>
            <a:r>
              <a:rPr b="1" lang="fr" sz="1100">
                <a:solidFill>
                  <a:srgbClr val="A9B7C6"/>
                </a:solidFill>
                <a:latin typeface="Courier New"/>
                <a:ea typeface="Courier New"/>
                <a:cs typeface="Courier New"/>
                <a:sym typeface="Courier New"/>
              </a:rPr>
              <a:t>{% </a:t>
            </a:r>
            <a:r>
              <a:rPr b="1" lang="fr" sz="1100">
                <a:solidFill>
                  <a:srgbClr val="CC7832"/>
                </a:solidFill>
                <a:latin typeface="Courier New"/>
                <a:ea typeface="Courier New"/>
                <a:cs typeface="Courier New"/>
                <a:sym typeface="Courier New"/>
              </a:rPr>
              <a:t>block </a:t>
            </a:r>
            <a:r>
              <a:rPr b="1" lang="fr" sz="1100">
                <a:solidFill>
                  <a:srgbClr val="A9B7C6"/>
                </a:solidFill>
                <a:latin typeface="Courier New"/>
                <a:ea typeface="Courier New"/>
                <a:cs typeface="Courier New"/>
                <a:sym typeface="Courier New"/>
              </a:rPr>
              <a:t>background %}{% </a:t>
            </a:r>
            <a:r>
              <a:rPr b="1" lang="fr" sz="1100">
                <a:solidFill>
                  <a:srgbClr val="CC7832"/>
                </a:solidFill>
                <a:latin typeface="Courier New"/>
                <a:ea typeface="Courier New"/>
                <a:cs typeface="Courier New"/>
                <a:sym typeface="Courier New"/>
              </a:rPr>
              <a:t>endblock </a:t>
            </a:r>
            <a:r>
              <a:rPr b="1" lang="fr" sz="1100">
                <a:solidFill>
                  <a:srgbClr val="A9B7C6"/>
                </a:solidFill>
                <a:latin typeface="Courier New"/>
                <a:ea typeface="Courier New"/>
                <a:cs typeface="Courier New"/>
                <a:sym typeface="Courier New"/>
              </a:rPr>
              <a:t>%}</a:t>
            </a:r>
            <a:r>
              <a:rPr b="1" lang="fr" sz="1100">
                <a:solidFill>
                  <a:srgbClr val="6A8759"/>
                </a:solidFill>
                <a:latin typeface="Courier New"/>
                <a:ea typeface="Courier New"/>
                <a:cs typeface="Courier New"/>
                <a:sym typeface="Courier New"/>
              </a:rPr>
              <a:t>"</a:t>
            </a:r>
            <a:r>
              <a:rPr b="1" lang="fr" sz="1100">
                <a:solidFill>
                  <a:srgbClr val="A9B7C6"/>
                </a:solidFill>
                <a:latin typeface="Courier New"/>
                <a:ea typeface="Courier New"/>
                <a:cs typeface="Courier New"/>
                <a:sym typeface="Courier New"/>
              </a:rPr>
              <a:t>) </a:t>
            </a:r>
            <a:r>
              <a:rPr b="1" lang="fr" sz="1100">
                <a:solidFill>
                  <a:srgbClr val="A5C261"/>
                </a:solidFill>
                <a:latin typeface="Courier New"/>
                <a:ea typeface="Courier New"/>
                <a:cs typeface="Courier New"/>
                <a:sym typeface="Courier New"/>
              </a:rPr>
              <a:t>fixed center</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background-size</a:t>
            </a:r>
            <a:r>
              <a:rPr b="1" lang="fr" sz="1100">
                <a:solidFill>
                  <a:srgbClr val="A9B7C6"/>
                </a:solidFill>
                <a:latin typeface="Courier New"/>
                <a:ea typeface="Courier New"/>
                <a:cs typeface="Courier New"/>
                <a:sym typeface="Courier New"/>
              </a:rPr>
              <a:t>: </a:t>
            </a:r>
            <a:r>
              <a:rPr b="1" lang="fr" sz="1100">
                <a:solidFill>
                  <a:srgbClr val="A5C261"/>
                </a:solidFill>
                <a:latin typeface="Courier New"/>
                <a:ea typeface="Courier New"/>
                <a:cs typeface="Courier New"/>
                <a:sym typeface="Courier New"/>
              </a:rPr>
              <a:t>cover</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       </a:t>
            </a:r>
            <a:r>
              <a:rPr b="1" lang="fr" sz="1100">
                <a:solidFill>
                  <a:srgbClr val="E8BF6A"/>
                </a:solidFill>
                <a:latin typeface="Courier New"/>
                <a:ea typeface="Courier New"/>
                <a:cs typeface="Courier New"/>
                <a:sym typeface="Courier New"/>
              </a:rPr>
              <a:t>&lt;/style&gt;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&lt;/head&gt;</a:t>
            </a:r>
            <a:endParaRPr b="1" sz="1100">
              <a:solidFill>
                <a:srgbClr val="E8BF6A"/>
              </a:solidFill>
              <a:latin typeface="Courier New"/>
              <a:ea typeface="Courier New"/>
              <a:cs typeface="Courier New"/>
              <a:sym typeface="Courier New"/>
            </a:endParaRPr>
          </a:p>
        </p:txBody>
      </p:sp>
      <p:sp>
        <p:nvSpPr>
          <p:cNvPr id="909" name="Google Shape;909;p78"/>
          <p:cNvSpPr/>
          <p:nvPr/>
        </p:nvSpPr>
        <p:spPr>
          <a:xfrm>
            <a:off x="5112575" y="917775"/>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0" name="Google Shape;910;p78"/>
          <p:cNvSpPr/>
          <p:nvPr/>
        </p:nvSpPr>
        <p:spPr>
          <a:xfrm>
            <a:off x="5112575" y="461225"/>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1" name="Google Shape;911;p78"/>
          <p:cNvSpPr/>
          <p:nvPr/>
        </p:nvSpPr>
        <p:spPr>
          <a:xfrm>
            <a:off x="5112575" y="1559675"/>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2" name="Google Shape;912;p78"/>
          <p:cNvSpPr/>
          <p:nvPr/>
        </p:nvSpPr>
        <p:spPr>
          <a:xfrm>
            <a:off x="5112575" y="2321050"/>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3" name="Google Shape;913;p78"/>
          <p:cNvSpPr/>
          <p:nvPr/>
        </p:nvSpPr>
        <p:spPr>
          <a:xfrm>
            <a:off x="5112575" y="2897550"/>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4" name="Google Shape;914;p78"/>
          <p:cNvSpPr/>
          <p:nvPr/>
        </p:nvSpPr>
        <p:spPr>
          <a:xfrm>
            <a:off x="5071100" y="3865500"/>
            <a:ext cx="8373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5" name="Google Shape;915;p78"/>
          <p:cNvSpPr txBox="1"/>
          <p:nvPr/>
        </p:nvSpPr>
        <p:spPr>
          <a:xfrm>
            <a:off x="6044600" y="382925"/>
            <a:ext cx="244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Informations sur les données de la page</a:t>
            </a:r>
            <a:endParaRPr sz="1000">
              <a:solidFill>
                <a:schemeClr val="lt1"/>
              </a:solidFill>
              <a:latin typeface="Lexend Medium"/>
              <a:ea typeface="Lexend Medium"/>
              <a:cs typeface="Lexend Medium"/>
              <a:sym typeface="Lexend Medium"/>
            </a:endParaRPr>
          </a:p>
        </p:txBody>
      </p:sp>
      <p:pic>
        <p:nvPicPr>
          <p:cNvPr id="916" name="Google Shape;916;p78"/>
          <p:cNvPicPr preferRelativeResize="0"/>
          <p:nvPr/>
        </p:nvPicPr>
        <p:blipFill>
          <a:blip r:embed="rId4">
            <a:alphaModFix/>
          </a:blip>
          <a:stretch>
            <a:fillRect/>
          </a:stretch>
        </p:blipFill>
        <p:spPr>
          <a:xfrm>
            <a:off x="8625420" y="92529"/>
            <a:ext cx="448450" cy="531496"/>
          </a:xfrm>
          <a:prstGeom prst="rect">
            <a:avLst/>
          </a:prstGeom>
          <a:noFill/>
          <a:ln>
            <a:noFill/>
          </a:ln>
        </p:spPr>
      </p:pic>
      <p:sp>
        <p:nvSpPr>
          <p:cNvPr id="917" name="Google Shape;917;p78"/>
          <p:cNvSpPr txBox="1"/>
          <p:nvPr/>
        </p:nvSpPr>
        <p:spPr>
          <a:xfrm>
            <a:off x="6044600" y="917775"/>
            <a:ext cx="244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Titre de la page</a:t>
            </a:r>
            <a:endParaRPr sz="1000">
              <a:solidFill>
                <a:schemeClr val="lt1"/>
              </a:solidFill>
              <a:latin typeface="Lexend Medium"/>
              <a:ea typeface="Lexend Medium"/>
              <a:cs typeface="Lexend Medium"/>
              <a:sym typeface="Lexend Medium"/>
            </a:endParaRPr>
          </a:p>
        </p:txBody>
      </p:sp>
      <p:sp>
        <p:nvSpPr>
          <p:cNvPr id="918" name="Google Shape;918;p78"/>
          <p:cNvSpPr txBox="1"/>
          <p:nvPr/>
        </p:nvSpPr>
        <p:spPr>
          <a:xfrm>
            <a:off x="6044600" y="1481375"/>
            <a:ext cx="2580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Utilisation de BootStrap (framework automatisant la création de site web)</a:t>
            </a:r>
            <a:endParaRPr sz="1000">
              <a:solidFill>
                <a:schemeClr val="lt1"/>
              </a:solidFill>
              <a:latin typeface="Lexend Medium"/>
              <a:ea typeface="Lexend Medium"/>
              <a:cs typeface="Lexend Medium"/>
              <a:sym typeface="Lexend Medium"/>
            </a:endParaRPr>
          </a:p>
        </p:txBody>
      </p:sp>
      <p:sp>
        <p:nvSpPr>
          <p:cNvPr id="919" name="Google Shape;919;p78"/>
          <p:cNvSpPr txBox="1"/>
          <p:nvPr/>
        </p:nvSpPr>
        <p:spPr>
          <a:xfrm>
            <a:off x="6044600" y="2321050"/>
            <a:ext cx="244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Utilisation d’une feuille de style CSS</a:t>
            </a:r>
            <a:endParaRPr sz="1000">
              <a:solidFill>
                <a:schemeClr val="lt1"/>
              </a:solidFill>
              <a:latin typeface="Lexend Medium"/>
              <a:ea typeface="Lexend Medium"/>
              <a:cs typeface="Lexend Medium"/>
              <a:sym typeface="Lexend Medium"/>
            </a:endParaRPr>
          </a:p>
        </p:txBody>
      </p:sp>
      <p:sp>
        <p:nvSpPr>
          <p:cNvPr id="920" name="Google Shape;920;p78"/>
          <p:cNvSpPr txBox="1"/>
          <p:nvPr/>
        </p:nvSpPr>
        <p:spPr>
          <a:xfrm>
            <a:off x="6112700" y="2897550"/>
            <a:ext cx="244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Icône</a:t>
            </a:r>
            <a:r>
              <a:rPr lang="fr" sz="1000">
                <a:solidFill>
                  <a:schemeClr val="lt1"/>
                </a:solidFill>
                <a:latin typeface="Lexend Medium"/>
                <a:ea typeface="Lexend Medium"/>
                <a:cs typeface="Lexend Medium"/>
                <a:sym typeface="Lexend Medium"/>
              </a:rPr>
              <a:t> de l’onglet de la page</a:t>
            </a:r>
            <a:endParaRPr sz="1000">
              <a:solidFill>
                <a:schemeClr val="lt1"/>
              </a:solidFill>
              <a:latin typeface="Lexend Medium"/>
              <a:ea typeface="Lexend Medium"/>
              <a:cs typeface="Lexend Medium"/>
              <a:sym typeface="Lexend Medium"/>
            </a:endParaRPr>
          </a:p>
        </p:txBody>
      </p:sp>
      <p:sp>
        <p:nvSpPr>
          <p:cNvPr id="921" name="Google Shape;921;p78"/>
          <p:cNvSpPr txBox="1"/>
          <p:nvPr/>
        </p:nvSpPr>
        <p:spPr>
          <a:xfrm>
            <a:off x="6112700" y="3865500"/>
            <a:ext cx="244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Personnalisation du fond principal</a:t>
            </a:r>
            <a:endParaRPr sz="1000">
              <a:solidFill>
                <a:schemeClr val="lt1"/>
              </a:solidFill>
              <a:latin typeface="Lexend Medium"/>
              <a:ea typeface="Lexend Medium"/>
              <a:cs typeface="Lexend Medium"/>
              <a:sym typeface="Lexend Medium"/>
            </a:endParaRPr>
          </a:p>
        </p:txBody>
      </p:sp>
      <p:sp>
        <p:nvSpPr>
          <p:cNvPr id="922" name="Google Shape;922;p78"/>
          <p:cNvSpPr txBox="1"/>
          <p:nvPr/>
        </p:nvSpPr>
        <p:spPr>
          <a:xfrm>
            <a:off x="6452525" y="4380450"/>
            <a:ext cx="109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500">
                <a:solidFill>
                  <a:schemeClr val="lt1"/>
                </a:solidFill>
                <a:latin typeface="Lexend SemiBold"/>
                <a:ea typeface="Lexend SemiBold"/>
                <a:cs typeface="Lexend SemiBold"/>
                <a:sym typeface="Lexend SemiBold"/>
              </a:rPr>
              <a:t>HEAD</a:t>
            </a:r>
            <a:endParaRPr sz="2500">
              <a:latin typeface="Lexend SemiBold"/>
              <a:ea typeface="Lexend SemiBold"/>
              <a:cs typeface="Lexend SemiBold"/>
              <a:sym typeface="Lexend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928" name="Google Shape;928;p79"/>
          <p:cNvSpPr txBox="1"/>
          <p:nvPr/>
        </p:nvSpPr>
        <p:spPr>
          <a:xfrm>
            <a:off x="5373425" y="786300"/>
            <a:ext cx="3252000" cy="35709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chemeClr val="lt1"/>
              </a:solidFill>
              <a:latin typeface="Raleway SemiBold"/>
              <a:ea typeface="Raleway SemiBold"/>
              <a:cs typeface="Raleway SemiBold"/>
              <a:sym typeface="Raleway SemiBold"/>
            </a:endParaRPr>
          </a:p>
          <a:p>
            <a:pPr indent="0" lvl="0" marL="0" rtl="0" algn="just">
              <a:spcBef>
                <a:spcPts val="0"/>
              </a:spcBef>
              <a:spcAft>
                <a:spcPts val="0"/>
              </a:spcAft>
              <a:buNone/>
            </a:pPr>
            <a:r>
              <a:t/>
            </a:r>
            <a:endParaRPr>
              <a:solidFill>
                <a:schemeClr val="lt1"/>
              </a:solidFill>
              <a:latin typeface="Raleway SemiBold"/>
              <a:ea typeface="Raleway SemiBold"/>
              <a:cs typeface="Raleway SemiBold"/>
              <a:sym typeface="Raleway SemiBold"/>
            </a:endParaRPr>
          </a:p>
        </p:txBody>
      </p:sp>
      <p:pic>
        <p:nvPicPr>
          <p:cNvPr id="929" name="Google Shape;929;p79"/>
          <p:cNvPicPr preferRelativeResize="0"/>
          <p:nvPr/>
        </p:nvPicPr>
        <p:blipFill>
          <a:blip r:embed="rId3">
            <a:alphaModFix/>
          </a:blip>
          <a:stretch>
            <a:fillRect/>
          </a:stretch>
        </p:blipFill>
        <p:spPr>
          <a:xfrm>
            <a:off x="380750" y="576500"/>
            <a:ext cx="1619250" cy="876300"/>
          </a:xfrm>
          <a:prstGeom prst="rect">
            <a:avLst/>
          </a:prstGeom>
          <a:noFill/>
          <a:ln>
            <a:noFill/>
          </a:ln>
        </p:spPr>
      </p:pic>
      <p:sp>
        <p:nvSpPr>
          <p:cNvPr id="930" name="Google Shape;930;p79"/>
          <p:cNvSpPr txBox="1"/>
          <p:nvPr/>
        </p:nvSpPr>
        <p:spPr>
          <a:xfrm>
            <a:off x="187025" y="786299"/>
            <a:ext cx="5013000" cy="3570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&lt;body&gt;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&lt;nav </a:t>
            </a:r>
            <a:r>
              <a:rPr b="1" lang="fr" sz="1100">
                <a:solidFill>
                  <a:srgbClr val="BABABA"/>
                </a:solidFill>
                <a:latin typeface="Courier New"/>
                <a:ea typeface="Courier New"/>
                <a:cs typeface="Courier New"/>
                <a:sym typeface="Courier New"/>
              </a:rPr>
              <a:t>class</a:t>
            </a:r>
            <a:r>
              <a:rPr b="1" lang="fr" sz="1100">
                <a:solidFill>
                  <a:srgbClr val="A5C261"/>
                </a:solidFill>
                <a:latin typeface="Courier New"/>
                <a:ea typeface="Courier New"/>
                <a:cs typeface="Courier New"/>
                <a:sym typeface="Courier New"/>
              </a:rPr>
              <a:t>="navbar navbar-expand-lg"</a:t>
            </a:r>
            <a:r>
              <a:rPr b="1" lang="fr" sz="1100">
                <a:solidFill>
                  <a:srgbClr val="E8BF6A"/>
                </a:solidFill>
                <a:latin typeface="Courier New"/>
                <a:ea typeface="Courier New"/>
                <a:cs typeface="Courier New"/>
                <a:sym typeface="Courier New"/>
              </a:rPr>
              <a:t>&gt;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&lt;/nav&gt;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a:t>
            </a:r>
            <a:r>
              <a:rPr b="1" lang="fr" sz="1100">
                <a:solidFill>
                  <a:srgbClr val="A9B7C6"/>
                </a:solidFill>
                <a:latin typeface="Courier New"/>
                <a:ea typeface="Courier New"/>
                <a:cs typeface="Courier New"/>
                <a:sym typeface="Courier New"/>
              </a:rPr>
              <a:t>{% </a:t>
            </a:r>
            <a:r>
              <a:rPr b="1" lang="fr" sz="1100">
                <a:solidFill>
                  <a:srgbClr val="CC7832"/>
                </a:solidFill>
                <a:latin typeface="Courier New"/>
                <a:ea typeface="Courier New"/>
                <a:cs typeface="Courier New"/>
                <a:sym typeface="Courier New"/>
              </a:rPr>
              <a:t>block </a:t>
            </a:r>
            <a:r>
              <a:rPr b="1" lang="fr" sz="1100">
                <a:solidFill>
                  <a:srgbClr val="A9B7C6"/>
                </a:solidFill>
                <a:latin typeface="Courier New"/>
                <a:ea typeface="Courier New"/>
                <a:cs typeface="Courier New"/>
                <a:sym typeface="Courier New"/>
              </a:rPr>
              <a:t>body %}{% </a:t>
            </a:r>
            <a:r>
              <a:rPr b="1" lang="fr" sz="1100">
                <a:solidFill>
                  <a:srgbClr val="CC7832"/>
                </a:solidFill>
                <a:latin typeface="Courier New"/>
                <a:ea typeface="Courier New"/>
                <a:cs typeface="Courier New"/>
                <a:sym typeface="Courier New"/>
              </a:rPr>
              <a:t>endblock </a:t>
            </a: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   </a:t>
            </a:r>
            <a:r>
              <a:rPr b="1" lang="fr" sz="1100">
                <a:solidFill>
                  <a:srgbClr val="E8BF6A"/>
                </a:solidFill>
                <a:latin typeface="Courier New"/>
                <a:ea typeface="Courier New"/>
                <a:cs typeface="Courier New"/>
                <a:sym typeface="Courier New"/>
              </a:rPr>
              <a:t>&lt;footer&gt;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&lt;/footer&gt;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a:t>
            </a:r>
            <a:r>
              <a:rPr b="1" lang="fr" sz="1100">
                <a:solidFill>
                  <a:srgbClr val="A9B7C6"/>
                </a:solidFill>
                <a:latin typeface="Courier New"/>
                <a:ea typeface="Courier New"/>
                <a:cs typeface="Courier New"/>
                <a:sym typeface="Courier New"/>
              </a:rPr>
              <a:t>{% </a:t>
            </a:r>
            <a:r>
              <a:rPr b="1" lang="fr" sz="1100">
                <a:solidFill>
                  <a:srgbClr val="CC7832"/>
                </a:solidFill>
                <a:latin typeface="Courier New"/>
                <a:ea typeface="Courier New"/>
                <a:cs typeface="Courier New"/>
                <a:sym typeface="Courier New"/>
              </a:rPr>
              <a:t>block </a:t>
            </a:r>
            <a:r>
              <a:rPr b="1" lang="fr" sz="1100">
                <a:solidFill>
                  <a:srgbClr val="A9B7C6"/>
                </a:solidFill>
                <a:latin typeface="Courier New"/>
                <a:ea typeface="Courier New"/>
                <a:cs typeface="Courier New"/>
                <a:sym typeface="Courier New"/>
              </a:rPr>
              <a:t>javascripts %}</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       </a:t>
            </a:r>
            <a:r>
              <a:rPr b="1" lang="fr" sz="1100">
                <a:solidFill>
                  <a:srgbClr val="E8BF6A"/>
                </a:solidFill>
                <a:latin typeface="Courier New"/>
                <a:ea typeface="Courier New"/>
                <a:cs typeface="Courier New"/>
                <a:sym typeface="Courier New"/>
              </a:rPr>
              <a:t>&lt;script </a:t>
            </a:r>
            <a:r>
              <a:rPr b="1" lang="fr" sz="1100">
                <a:solidFill>
                  <a:srgbClr val="BABABA"/>
                </a:solidFill>
                <a:latin typeface="Courier New"/>
                <a:ea typeface="Courier New"/>
                <a:cs typeface="Courier New"/>
                <a:sym typeface="Courier New"/>
              </a:rPr>
              <a:t>src</a:t>
            </a:r>
            <a:r>
              <a:rPr b="1" lang="fr" sz="1100">
                <a:solidFill>
                  <a:srgbClr val="A5C261"/>
                </a:solidFill>
                <a:latin typeface="Courier New"/>
                <a:ea typeface="Courier New"/>
                <a:cs typeface="Courier New"/>
                <a:sym typeface="Courier New"/>
              </a:rPr>
              <a:t>="https://cdn.jsdelivr.net/npm/bootstrap@5.2.3/dist/js/bootstrap.bundle.min.js" </a:t>
            </a:r>
            <a:r>
              <a:rPr b="1" lang="fr" sz="1100">
                <a:solidFill>
                  <a:srgbClr val="BABABA"/>
                </a:solidFill>
                <a:latin typeface="Courier New"/>
                <a:ea typeface="Courier New"/>
                <a:cs typeface="Courier New"/>
                <a:sym typeface="Courier New"/>
              </a:rPr>
              <a:t>integrity</a:t>
            </a:r>
            <a:r>
              <a:rPr b="1" lang="fr" sz="1100">
                <a:solidFill>
                  <a:srgbClr val="A5C261"/>
                </a:solidFill>
                <a:latin typeface="Courier New"/>
                <a:ea typeface="Courier New"/>
                <a:cs typeface="Courier New"/>
                <a:sym typeface="Courier New"/>
              </a:rPr>
              <a:t>="sha384-kenU1KFdBIe4zVF0s0G1M5b4hcpxyD9F7jL+jjXkk+Q2h455rYXK/7HAuoJl+0I4" </a:t>
            </a:r>
            <a:r>
              <a:rPr b="1" lang="fr" sz="1100">
                <a:solidFill>
                  <a:srgbClr val="BABABA"/>
                </a:solidFill>
                <a:latin typeface="Courier New"/>
                <a:ea typeface="Courier New"/>
                <a:cs typeface="Courier New"/>
                <a:sym typeface="Courier New"/>
              </a:rPr>
              <a:t>crossorigin</a:t>
            </a:r>
            <a:r>
              <a:rPr b="1" lang="fr" sz="1100">
                <a:solidFill>
                  <a:srgbClr val="A5C261"/>
                </a:solidFill>
                <a:latin typeface="Courier New"/>
                <a:ea typeface="Courier New"/>
                <a:cs typeface="Courier New"/>
                <a:sym typeface="Courier New"/>
              </a:rPr>
              <a:t>="anonymous"</a:t>
            </a:r>
            <a:r>
              <a:rPr b="1" lang="fr" sz="1100">
                <a:solidFill>
                  <a:srgbClr val="E8BF6A"/>
                </a:solidFill>
                <a:latin typeface="Courier New"/>
                <a:ea typeface="Courier New"/>
                <a:cs typeface="Courier New"/>
                <a:sym typeface="Courier New"/>
              </a:rPr>
              <a:t>&gt;&lt;/script&gt;</a:t>
            </a:r>
            <a:endParaRPr b="1" sz="11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   </a:t>
            </a:r>
            <a:r>
              <a:rPr b="1" lang="fr" sz="1100">
                <a:solidFill>
                  <a:srgbClr val="A9B7C6"/>
                </a:solidFill>
                <a:latin typeface="Courier New"/>
                <a:ea typeface="Courier New"/>
                <a:cs typeface="Courier New"/>
                <a:sym typeface="Courier New"/>
              </a:rPr>
              <a:t>{% </a:t>
            </a:r>
            <a:r>
              <a:rPr b="1" lang="fr" sz="1100">
                <a:solidFill>
                  <a:srgbClr val="CC7832"/>
                </a:solidFill>
                <a:latin typeface="Courier New"/>
                <a:ea typeface="Courier New"/>
                <a:cs typeface="Courier New"/>
                <a:sym typeface="Courier New"/>
              </a:rPr>
              <a:t>endblock </a:t>
            </a: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&lt;/body&gt;</a:t>
            </a:r>
            <a:endParaRPr b="1" sz="1100">
              <a:solidFill>
                <a:srgbClr val="E8BF6A"/>
              </a:solidFill>
              <a:latin typeface="Courier New"/>
              <a:ea typeface="Courier New"/>
              <a:cs typeface="Courier New"/>
              <a:sym typeface="Courier New"/>
            </a:endParaRPr>
          </a:p>
        </p:txBody>
      </p:sp>
      <p:sp>
        <p:nvSpPr>
          <p:cNvPr id="931" name="Google Shape;931;p79"/>
          <p:cNvSpPr/>
          <p:nvPr/>
        </p:nvSpPr>
        <p:spPr>
          <a:xfrm>
            <a:off x="5112575" y="1080877"/>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2" name="Google Shape;932;p79"/>
          <p:cNvSpPr/>
          <p:nvPr/>
        </p:nvSpPr>
        <p:spPr>
          <a:xfrm>
            <a:off x="5112575" y="1698804"/>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3" name="Google Shape;933;p79"/>
          <p:cNvSpPr/>
          <p:nvPr/>
        </p:nvSpPr>
        <p:spPr>
          <a:xfrm>
            <a:off x="5112575" y="2146342"/>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34" name="Google Shape;934;p79"/>
          <p:cNvSpPr txBox="1"/>
          <p:nvPr/>
        </p:nvSpPr>
        <p:spPr>
          <a:xfrm>
            <a:off x="6044600" y="2146342"/>
            <a:ext cx="244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Pied de page</a:t>
            </a:r>
            <a:endParaRPr sz="1000">
              <a:solidFill>
                <a:schemeClr val="lt1"/>
              </a:solidFill>
              <a:latin typeface="Lexend Medium"/>
              <a:ea typeface="Lexend Medium"/>
              <a:cs typeface="Lexend Medium"/>
              <a:sym typeface="Lexend Medium"/>
            </a:endParaRPr>
          </a:p>
        </p:txBody>
      </p:sp>
      <p:sp>
        <p:nvSpPr>
          <p:cNvPr id="935" name="Google Shape;935;p79"/>
          <p:cNvSpPr/>
          <p:nvPr/>
        </p:nvSpPr>
        <p:spPr>
          <a:xfrm>
            <a:off x="5071100" y="3332100"/>
            <a:ext cx="8373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936" name="Google Shape;936;p79"/>
          <p:cNvPicPr preferRelativeResize="0"/>
          <p:nvPr/>
        </p:nvPicPr>
        <p:blipFill>
          <a:blip r:embed="rId4">
            <a:alphaModFix/>
          </a:blip>
          <a:stretch>
            <a:fillRect/>
          </a:stretch>
        </p:blipFill>
        <p:spPr>
          <a:xfrm>
            <a:off x="8625420" y="92529"/>
            <a:ext cx="448450" cy="531496"/>
          </a:xfrm>
          <a:prstGeom prst="rect">
            <a:avLst/>
          </a:prstGeom>
          <a:noFill/>
          <a:ln>
            <a:noFill/>
          </a:ln>
        </p:spPr>
      </p:pic>
      <p:sp>
        <p:nvSpPr>
          <p:cNvPr id="937" name="Google Shape;937;p79"/>
          <p:cNvSpPr txBox="1"/>
          <p:nvPr/>
        </p:nvSpPr>
        <p:spPr>
          <a:xfrm>
            <a:off x="6044600" y="1080877"/>
            <a:ext cx="244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Barre de navigation (menu)</a:t>
            </a:r>
            <a:endParaRPr sz="1000">
              <a:solidFill>
                <a:schemeClr val="lt1"/>
              </a:solidFill>
              <a:latin typeface="Lexend Medium"/>
              <a:ea typeface="Lexend Medium"/>
              <a:cs typeface="Lexend Medium"/>
              <a:sym typeface="Lexend Medium"/>
            </a:endParaRPr>
          </a:p>
        </p:txBody>
      </p:sp>
      <p:sp>
        <p:nvSpPr>
          <p:cNvPr id="938" name="Google Shape;938;p79"/>
          <p:cNvSpPr txBox="1"/>
          <p:nvPr/>
        </p:nvSpPr>
        <p:spPr>
          <a:xfrm>
            <a:off x="6044600" y="1692598"/>
            <a:ext cx="2580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Contenu principal de la page</a:t>
            </a:r>
            <a:endParaRPr sz="1000">
              <a:solidFill>
                <a:schemeClr val="lt1"/>
              </a:solidFill>
              <a:latin typeface="Lexend Medium"/>
              <a:ea typeface="Lexend Medium"/>
              <a:cs typeface="Lexend Medium"/>
              <a:sym typeface="Lexend Medium"/>
            </a:endParaRPr>
          </a:p>
        </p:txBody>
      </p:sp>
      <p:sp>
        <p:nvSpPr>
          <p:cNvPr id="939" name="Google Shape;939;p79"/>
          <p:cNvSpPr txBox="1"/>
          <p:nvPr/>
        </p:nvSpPr>
        <p:spPr>
          <a:xfrm>
            <a:off x="6112700" y="3292950"/>
            <a:ext cx="244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Script JavaScript de BootStrap</a:t>
            </a:r>
            <a:endParaRPr sz="1000">
              <a:solidFill>
                <a:schemeClr val="lt1"/>
              </a:solidFill>
              <a:latin typeface="Lexend Medium"/>
              <a:ea typeface="Lexend Medium"/>
              <a:cs typeface="Lexend Medium"/>
              <a:sym typeface="Lexend Medium"/>
            </a:endParaRPr>
          </a:p>
        </p:txBody>
      </p:sp>
      <p:sp>
        <p:nvSpPr>
          <p:cNvPr id="940" name="Google Shape;940;p79"/>
          <p:cNvSpPr txBox="1"/>
          <p:nvPr/>
        </p:nvSpPr>
        <p:spPr>
          <a:xfrm>
            <a:off x="6430625" y="3787800"/>
            <a:ext cx="1137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500">
                <a:solidFill>
                  <a:schemeClr val="lt1"/>
                </a:solidFill>
                <a:latin typeface="Lexend SemiBold"/>
                <a:ea typeface="Lexend SemiBold"/>
                <a:cs typeface="Lexend SemiBold"/>
                <a:sym typeface="Lexend SemiBold"/>
              </a:rPr>
              <a:t>BODY</a:t>
            </a:r>
            <a:endParaRPr sz="2500">
              <a:latin typeface="Lexend SemiBold"/>
              <a:ea typeface="Lexend SemiBold"/>
              <a:cs typeface="Lexend SemiBold"/>
              <a:sym typeface="Lexend SemiBo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946" name="Google Shape;946;p80"/>
          <p:cNvSpPr txBox="1"/>
          <p:nvPr/>
        </p:nvSpPr>
        <p:spPr>
          <a:xfrm>
            <a:off x="4655750" y="1727242"/>
            <a:ext cx="2551200" cy="2724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fr" sz="1500">
                <a:solidFill>
                  <a:srgbClr val="E8BF6A"/>
                </a:solidFill>
                <a:latin typeface="Courier New"/>
                <a:ea typeface="Courier New"/>
                <a:cs typeface="Courier New"/>
                <a:sym typeface="Courier New"/>
              </a:rPr>
              <a:t>p </a:t>
            </a:r>
            <a:r>
              <a:rPr b="1" lang="fr" sz="1500">
                <a:solidFill>
                  <a:srgbClr val="A9B7C6"/>
                </a:solidFill>
                <a:latin typeface="Courier New"/>
                <a:ea typeface="Courier New"/>
                <a:cs typeface="Courier New"/>
                <a:sym typeface="Courier New"/>
              </a:rPr>
              <a:t>{</a:t>
            </a:r>
            <a:endParaRPr b="1" sz="15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500">
                <a:solidFill>
                  <a:srgbClr val="CC7832"/>
                </a:solidFill>
                <a:latin typeface="Courier New"/>
                <a:ea typeface="Courier New"/>
                <a:cs typeface="Courier New"/>
                <a:sym typeface="Courier New"/>
              </a:rPr>
              <a:t>   </a:t>
            </a:r>
            <a:r>
              <a:rPr b="1" lang="fr" sz="1500">
                <a:solidFill>
                  <a:srgbClr val="BABABA"/>
                </a:solidFill>
                <a:latin typeface="Courier New"/>
                <a:ea typeface="Courier New"/>
                <a:cs typeface="Courier New"/>
                <a:sym typeface="Courier New"/>
              </a:rPr>
              <a:t>color</a:t>
            </a:r>
            <a:r>
              <a:rPr b="1" lang="fr" sz="1500">
                <a:solidFill>
                  <a:srgbClr val="A9B7C6"/>
                </a:solidFill>
                <a:latin typeface="Courier New"/>
                <a:ea typeface="Courier New"/>
                <a:cs typeface="Courier New"/>
                <a:sym typeface="Courier New"/>
              </a:rPr>
              <a:t>: </a:t>
            </a:r>
            <a:r>
              <a:rPr b="1" lang="fr" sz="1500">
                <a:solidFill>
                  <a:srgbClr val="6897BB"/>
                </a:solidFill>
                <a:latin typeface="Courier New"/>
                <a:ea typeface="Courier New"/>
                <a:cs typeface="Courier New"/>
                <a:sym typeface="Courier New"/>
              </a:rPr>
              <a:t>white</a:t>
            </a:r>
            <a:r>
              <a:rPr b="1" lang="fr" sz="1500">
                <a:solidFill>
                  <a:srgbClr val="CC7832"/>
                </a:solidFill>
                <a:latin typeface="Courier New"/>
                <a:ea typeface="Courier New"/>
                <a:cs typeface="Courier New"/>
                <a:sym typeface="Courier New"/>
              </a:rPr>
              <a:t>;</a:t>
            </a:r>
            <a:endParaRPr b="1" sz="15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500">
                <a:solidFill>
                  <a:srgbClr val="A9B7C6"/>
                </a:solidFill>
                <a:latin typeface="Courier New"/>
                <a:ea typeface="Courier New"/>
                <a:cs typeface="Courier New"/>
                <a:sym typeface="Courier New"/>
              </a:rPr>
              <a:t>}</a:t>
            </a:r>
            <a:endParaRPr b="1" sz="15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5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fr" sz="1500">
                <a:solidFill>
                  <a:schemeClr val="lt1"/>
                </a:solidFill>
                <a:latin typeface="Lexend SemiBold"/>
                <a:ea typeface="Lexend SemiBold"/>
                <a:cs typeface="Lexend SemiBold"/>
                <a:sym typeface="Lexend SemiBold"/>
              </a:rPr>
              <a:t>FONCTIONNEMENT</a:t>
            </a:r>
            <a:endParaRPr sz="1500">
              <a:solidFill>
                <a:schemeClr val="lt1"/>
              </a:solidFill>
              <a:latin typeface="Raleway SemiBold"/>
              <a:ea typeface="Raleway SemiBold"/>
              <a:cs typeface="Raleway SemiBold"/>
              <a:sym typeface="Raleway SemiBold"/>
            </a:endParaRPr>
          </a:p>
          <a:p>
            <a:pPr indent="0" lvl="0" marL="0" rtl="0" algn="just">
              <a:spcBef>
                <a:spcPts val="0"/>
              </a:spcBef>
              <a:spcAft>
                <a:spcPts val="0"/>
              </a:spcAft>
              <a:buNone/>
            </a:pPr>
            <a:r>
              <a:rPr lang="fr">
                <a:solidFill>
                  <a:schemeClr val="lt1"/>
                </a:solidFill>
                <a:latin typeface="Raleway SemiBold"/>
                <a:ea typeface="Raleway SemiBold"/>
                <a:cs typeface="Raleway SemiBold"/>
                <a:sym typeface="Raleway SemiBold"/>
              </a:rPr>
              <a:t>Tous les éléments &lt;p&gt; (paragraphes) de la page HTML sont définis avec la couleur blanche.</a:t>
            </a:r>
            <a:endParaRPr sz="1500">
              <a:solidFill>
                <a:srgbClr val="A9B7C6"/>
              </a:solidFill>
              <a:latin typeface="Courier New"/>
              <a:ea typeface="Courier New"/>
              <a:cs typeface="Courier New"/>
              <a:sym typeface="Courier New"/>
            </a:endParaRPr>
          </a:p>
        </p:txBody>
      </p:sp>
      <p:pic>
        <p:nvPicPr>
          <p:cNvPr id="947" name="Google Shape;947;p80"/>
          <p:cNvPicPr preferRelativeResize="0"/>
          <p:nvPr/>
        </p:nvPicPr>
        <p:blipFill>
          <a:blip r:embed="rId3">
            <a:alphaModFix/>
          </a:blip>
          <a:stretch>
            <a:fillRect/>
          </a:stretch>
        </p:blipFill>
        <p:spPr>
          <a:xfrm>
            <a:off x="522150" y="261150"/>
            <a:ext cx="2551300" cy="1232975"/>
          </a:xfrm>
          <a:prstGeom prst="rect">
            <a:avLst/>
          </a:prstGeom>
          <a:noFill/>
          <a:ln>
            <a:noFill/>
          </a:ln>
        </p:spPr>
      </p:pic>
      <p:sp>
        <p:nvSpPr>
          <p:cNvPr id="948" name="Google Shape;948;p80"/>
          <p:cNvSpPr txBox="1"/>
          <p:nvPr/>
        </p:nvSpPr>
        <p:spPr>
          <a:xfrm>
            <a:off x="1937050" y="1727200"/>
            <a:ext cx="2551200" cy="2724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5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t/>
            </a:r>
            <a:endParaRPr sz="1500">
              <a:solidFill>
                <a:schemeClr val="lt1"/>
              </a:solidFill>
              <a:latin typeface="Raleway SemiBold"/>
              <a:ea typeface="Raleway SemiBold"/>
              <a:cs typeface="Raleway SemiBold"/>
              <a:sym typeface="Raleway SemiBold"/>
            </a:endParaRPr>
          </a:p>
          <a:p>
            <a:pPr indent="0" lvl="0" marL="0" rtl="0" algn="l">
              <a:spcBef>
                <a:spcPts val="0"/>
              </a:spcBef>
              <a:spcAft>
                <a:spcPts val="0"/>
              </a:spcAft>
              <a:buNone/>
            </a:pPr>
            <a:r>
              <a:rPr lang="fr" sz="1500">
                <a:solidFill>
                  <a:schemeClr val="lt1"/>
                </a:solidFill>
                <a:latin typeface="Raleway SemiBold"/>
                <a:ea typeface="Raleway SemiBold"/>
                <a:cs typeface="Raleway SemiBold"/>
                <a:sym typeface="Raleway SemiBold"/>
              </a:rPr>
              <a:t>Qu’est ce que le CSS :</a:t>
            </a:r>
            <a:endParaRPr sz="1500">
              <a:solidFill>
                <a:schemeClr val="lt1"/>
              </a:solidFill>
              <a:latin typeface="Raleway SemiBold"/>
              <a:ea typeface="Raleway SemiBold"/>
              <a:cs typeface="Raleway SemiBold"/>
              <a:sym typeface="Raleway SemiBold"/>
            </a:endParaRPr>
          </a:p>
          <a:p>
            <a:pPr indent="0" lvl="0" marL="0" rtl="0" algn="just">
              <a:spcBef>
                <a:spcPts val="0"/>
              </a:spcBef>
              <a:spcAft>
                <a:spcPts val="0"/>
              </a:spcAft>
              <a:buNone/>
            </a:pPr>
            <a:r>
              <a:rPr lang="fr">
                <a:solidFill>
                  <a:schemeClr val="lt1"/>
                </a:solidFill>
                <a:latin typeface="Raleway SemiBold"/>
                <a:ea typeface="Raleway SemiBold"/>
                <a:cs typeface="Raleway SemiBold"/>
                <a:sym typeface="Raleway SemiBold"/>
              </a:rPr>
              <a:t>Langage de style utilisé pour décrire la présentation visuelle d'un document écrit en HTML.</a:t>
            </a:r>
            <a:endParaRPr>
              <a:solidFill>
                <a:schemeClr val="lt1"/>
              </a:solidFill>
              <a:latin typeface="Raleway SemiBold"/>
              <a:ea typeface="Raleway SemiBold"/>
              <a:cs typeface="Raleway SemiBold"/>
              <a:sym typeface="Raleway SemiBold"/>
            </a:endParaRPr>
          </a:p>
        </p:txBody>
      </p:sp>
      <p:sp>
        <p:nvSpPr>
          <p:cNvPr id="949" name="Google Shape;949;p80"/>
          <p:cNvSpPr txBox="1"/>
          <p:nvPr/>
        </p:nvSpPr>
        <p:spPr>
          <a:xfrm>
            <a:off x="922500" y="4593275"/>
            <a:ext cx="729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solidFill>
                  <a:schemeClr val="lt1"/>
                </a:solidFill>
                <a:latin typeface="Lexend"/>
                <a:ea typeface="Lexend"/>
                <a:cs typeface="Lexend"/>
                <a:sym typeface="Lexend"/>
              </a:rPr>
              <a:t>Maintenant nous allons voir un exemple de code (base du code css du projet)</a:t>
            </a:r>
            <a:endParaRPr sz="1500">
              <a:solidFill>
                <a:schemeClr val="lt1"/>
              </a:solidFill>
              <a:latin typeface="Lexend"/>
              <a:ea typeface="Lexend"/>
              <a:cs typeface="Lexend"/>
              <a:sym typeface="Lexend"/>
            </a:endParaRPr>
          </a:p>
        </p:txBody>
      </p:sp>
      <p:pic>
        <p:nvPicPr>
          <p:cNvPr id="950" name="Google Shape;950;p80"/>
          <p:cNvPicPr preferRelativeResize="0"/>
          <p:nvPr/>
        </p:nvPicPr>
        <p:blipFill>
          <a:blip r:embed="rId4">
            <a:alphaModFix/>
          </a:blip>
          <a:stretch>
            <a:fillRect/>
          </a:stretch>
        </p:blipFill>
        <p:spPr>
          <a:xfrm>
            <a:off x="674000" y="694100"/>
            <a:ext cx="1655411" cy="891375"/>
          </a:xfrm>
          <a:prstGeom prst="rect">
            <a:avLst/>
          </a:prstGeom>
          <a:noFill/>
          <a:ln>
            <a:noFill/>
          </a:ln>
        </p:spPr>
      </p:pic>
      <p:sp>
        <p:nvSpPr>
          <p:cNvPr id="951" name="Google Shape;951;p80"/>
          <p:cNvSpPr txBox="1"/>
          <p:nvPr/>
        </p:nvSpPr>
        <p:spPr>
          <a:xfrm>
            <a:off x="674000" y="660225"/>
            <a:ext cx="12093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4400">
                <a:solidFill>
                  <a:schemeClr val="lt1"/>
                </a:solidFill>
                <a:latin typeface="Lato"/>
                <a:ea typeface="Lato"/>
                <a:cs typeface="Lato"/>
                <a:sym typeface="Lato"/>
              </a:rPr>
              <a:t>CSS</a:t>
            </a:r>
            <a:endParaRPr b="1" sz="4400">
              <a:solidFill>
                <a:schemeClr val="lt1"/>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957" name="Google Shape;957;p81"/>
          <p:cNvSpPr txBox="1"/>
          <p:nvPr/>
        </p:nvSpPr>
        <p:spPr>
          <a:xfrm>
            <a:off x="5373425" y="278250"/>
            <a:ext cx="3252000" cy="45870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a:solidFill>
                <a:schemeClr val="lt1"/>
              </a:solidFill>
              <a:latin typeface="Raleway SemiBold"/>
              <a:ea typeface="Raleway SemiBold"/>
              <a:cs typeface="Raleway SemiBold"/>
              <a:sym typeface="Raleway SemiBold"/>
            </a:endParaRPr>
          </a:p>
          <a:p>
            <a:pPr indent="0" lvl="0" marL="0" rtl="0" algn="just">
              <a:spcBef>
                <a:spcPts val="0"/>
              </a:spcBef>
              <a:spcAft>
                <a:spcPts val="0"/>
              </a:spcAft>
              <a:buNone/>
            </a:pPr>
            <a:r>
              <a:t/>
            </a:r>
            <a:endParaRPr>
              <a:solidFill>
                <a:schemeClr val="lt1"/>
              </a:solidFill>
              <a:latin typeface="Raleway SemiBold"/>
              <a:ea typeface="Raleway SemiBold"/>
              <a:cs typeface="Raleway SemiBold"/>
              <a:sym typeface="Raleway SemiBold"/>
            </a:endParaRPr>
          </a:p>
        </p:txBody>
      </p:sp>
      <p:pic>
        <p:nvPicPr>
          <p:cNvPr id="958" name="Google Shape;958;p81"/>
          <p:cNvPicPr preferRelativeResize="0"/>
          <p:nvPr/>
        </p:nvPicPr>
        <p:blipFill>
          <a:blip r:embed="rId3">
            <a:alphaModFix/>
          </a:blip>
          <a:stretch>
            <a:fillRect/>
          </a:stretch>
        </p:blipFill>
        <p:spPr>
          <a:xfrm>
            <a:off x="380750" y="576500"/>
            <a:ext cx="1619250" cy="876300"/>
          </a:xfrm>
          <a:prstGeom prst="rect">
            <a:avLst/>
          </a:prstGeom>
          <a:noFill/>
          <a:ln>
            <a:noFill/>
          </a:ln>
        </p:spPr>
      </p:pic>
      <p:sp>
        <p:nvSpPr>
          <p:cNvPr id="959" name="Google Shape;959;p81"/>
          <p:cNvSpPr txBox="1"/>
          <p:nvPr/>
        </p:nvSpPr>
        <p:spPr>
          <a:xfrm>
            <a:off x="187025" y="278250"/>
            <a:ext cx="5013000" cy="45870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rgbClr val="808080"/>
                </a:solidFill>
                <a:latin typeface="Courier New"/>
                <a:ea typeface="Courier New"/>
                <a:cs typeface="Courier New"/>
                <a:sym typeface="Courier New"/>
              </a:rPr>
              <a:t>/* Polices d'écriture */</a:t>
            </a:r>
            <a:endParaRPr b="1" sz="1100">
              <a:solidFill>
                <a:srgbClr val="808080"/>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@import </a:t>
            </a:r>
            <a:r>
              <a:rPr b="1" lang="fr" sz="1100">
                <a:solidFill>
                  <a:srgbClr val="E8BF6A"/>
                </a:solidFill>
                <a:latin typeface="Courier New"/>
                <a:ea typeface="Courier New"/>
                <a:cs typeface="Courier New"/>
                <a:sym typeface="Courier New"/>
              </a:rPr>
              <a:t>url</a:t>
            </a:r>
            <a:r>
              <a:rPr b="1" lang="fr" sz="1100">
                <a:solidFill>
                  <a:srgbClr val="A9B7C6"/>
                </a:solidFill>
                <a:latin typeface="Courier New"/>
                <a:ea typeface="Courier New"/>
                <a:cs typeface="Courier New"/>
                <a:sym typeface="Courier New"/>
              </a:rPr>
              <a:t>(</a:t>
            </a:r>
            <a:r>
              <a:rPr b="1" lang="fr" sz="1100">
                <a:solidFill>
                  <a:srgbClr val="6A8759"/>
                </a:solidFill>
                <a:latin typeface="Courier New"/>
                <a:ea typeface="Courier New"/>
                <a:cs typeface="Courier New"/>
                <a:sym typeface="Courier New"/>
              </a:rPr>
              <a:t>'https://fonts.googleapis.com/css2?family=Comfortaa:wght@700&amp;display=swap'</a:t>
            </a:r>
            <a:r>
              <a:rPr b="1" lang="fr" sz="1100">
                <a:solidFill>
                  <a:srgbClr val="A9B7C6"/>
                </a:solidFill>
                <a:latin typeface="Courier New"/>
                <a:ea typeface="Courier New"/>
                <a:cs typeface="Courier New"/>
                <a:sym typeface="Courier New"/>
              </a:rPr>
              <a:t>)</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808080"/>
                </a:solidFill>
                <a:latin typeface="Courier New"/>
                <a:ea typeface="Courier New"/>
                <a:cs typeface="Courier New"/>
                <a:sym typeface="Courier New"/>
              </a:rPr>
              <a:t>/* CSS global */</a:t>
            </a:r>
            <a:endParaRPr b="1" sz="1100">
              <a:solidFill>
                <a:srgbClr val="808080"/>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a:t>
            </a:r>
            <a:r>
              <a:rPr b="1" lang="fr" sz="1100">
                <a:solidFill>
                  <a:srgbClr val="E8BF6A"/>
                </a:solidFill>
                <a:latin typeface="Courier New"/>
                <a:ea typeface="Courier New"/>
                <a:cs typeface="Courier New"/>
                <a:sym typeface="Courier New"/>
              </a:rPr>
              <a:t>root </a:t>
            </a: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   </a:t>
            </a:r>
            <a:r>
              <a:rPr b="1" lang="fr" sz="1100">
                <a:solidFill>
                  <a:srgbClr val="808080"/>
                </a:solidFill>
                <a:latin typeface="Courier New"/>
                <a:ea typeface="Courier New"/>
                <a:cs typeface="Courier New"/>
                <a:sym typeface="Courier New"/>
              </a:rPr>
              <a:t>/* Rouge clair RGB(228, 55, 25) */</a:t>
            </a:r>
            <a:endParaRPr b="1" sz="1100">
              <a:solidFill>
                <a:srgbClr val="808080"/>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808080"/>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--main-color</a:t>
            </a:r>
            <a:r>
              <a:rPr b="1" lang="fr" sz="1100">
                <a:solidFill>
                  <a:srgbClr val="A9B7C6"/>
                </a:solidFill>
                <a:latin typeface="Courier New"/>
                <a:ea typeface="Courier New"/>
                <a:cs typeface="Courier New"/>
                <a:sym typeface="Courier New"/>
              </a:rPr>
              <a:t>: </a:t>
            </a:r>
            <a:r>
              <a:rPr b="1" lang="fr" sz="1100">
                <a:solidFill>
                  <a:srgbClr val="6897BB"/>
                </a:solidFill>
                <a:latin typeface="Courier New"/>
                <a:ea typeface="Courier New"/>
                <a:cs typeface="Courier New"/>
                <a:sym typeface="Courier New"/>
              </a:rPr>
              <a:t>#E43719</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html </a:t>
            </a: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width</a:t>
            </a:r>
            <a:r>
              <a:rPr b="1" lang="fr" sz="1100">
                <a:solidFill>
                  <a:srgbClr val="A9B7C6"/>
                </a:solidFill>
                <a:latin typeface="Courier New"/>
                <a:ea typeface="Courier New"/>
                <a:cs typeface="Courier New"/>
                <a:sym typeface="Courier New"/>
              </a:rPr>
              <a:t>: </a:t>
            </a:r>
            <a:r>
              <a:rPr b="1" lang="fr" sz="1100">
                <a:solidFill>
                  <a:srgbClr val="6897BB"/>
                </a:solidFill>
                <a:latin typeface="Courier New"/>
                <a:ea typeface="Courier New"/>
                <a:cs typeface="Courier New"/>
                <a:sym typeface="Courier New"/>
              </a:rPr>
              <a:t>100</a:t>
            </a:r>
            <a:r>
              <a:rPr b="1" lang="fr" sz="1100">
                <a:solidFill>
                  <a:srgbClr val="A9B7C6"/>
                </a:solidFill>
                <a:latin typeface="Courier New"/>
                <a:ea typeface="Courier New"/>
                <a:cs typeface="Courier New"/>
                <a:sym typeface="Courier New"/>
              </a:rPr>
              <a:t>%</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height</a:t>
            </a:r>
            <a:r>
              <a:rPr b="1" lang="fr" sz="1100">
                <a:solidFill>
                  <a:srgbClr val="A9B7C6"/>
                </a:solidFill>
                <a:latin typeface="Courier New"/>
                <a:ea typeface="Courier New"/>
                <a:cs typeface="Courier New"/>
                <a:sym typeface="Courier New"/>
              </a:rPr>
              <a:t>: </a:t>
            </a:r>
            <a:r>
              <a:rPr b="1" lang="fr" sz="1100">
                <a:solidFill>
                  <a:srgbClr val="6897BB"/>
                </a:solidFill>
                <a:latin typeface="Courier New"/>
                <a:ea typeface="Courier New"/>
                <a:cs typeface="Courier New"/>
                <a:sym typeface="Courier New"/>
              </a:rPr>
              <a:t>100</a:t>
            </a:r>
            <a:r>
              <a:rPr b="1" lang="fr" sz="1100">
                <a:solidFill>
                  <a:srgbClr val="A9B7C6"/>
                </a:solidFill>
                <a:latin typeface="Courier New"/>
                <a:ea typeface="Courier New"/>
                <a:cs typeface="Courier New"/>
                <a:sym typeface="Courier New"/>
              </a:rPr>
              <a:t>%</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E8BF6A"/>
                </a:solidFill>
                <a:latin typeface="Courier New"/>
                <a:ea typeface="Courier New"/>
                <a:cs typeface="Courier New"/>
                <a:sym typeface="Courier New"/>
              </a:rPr>
              <a:t>body </a:t>
            </a:r>
            <a:r>
              <a:rPr b="1" lang="fr" sz="1100">
                <a:solidFill>
                  <a:srgbClr val="A9B7C6"/>
                </a:solidFill>
                <a:latin typeface="Courier New"/>
                <a:ea typeface="Courier New"/>
                <a:cs typeface="Courier New"/>
                <a:sym typeface="Courier New"/>
              </a:rPr>
              <a:t>{</a:t>
            </a:r>
            <a:endParaRPr b="1"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display</a:t>
            </a:r>
            <a:r>
              <a:rPr b="1" lang="fr" sz="1100">
                <a:solidFill>
                  <a:srgbClr val="A9B7C6"/>
                </a:solidFill>
                <a:latin typeface="Courier New"/>
                <a:ea typeface="Courier New"/>
                <a:cs typeface="Courier New"/>
                <a:sym typeface="Courier New"/>
              </a:rPr>
              <a:t>: </a:t>
            </a:r>
            <a:r>
              <a:rPr b="1" lang="fr" sz="1100">
                <a:solidFill>
                  <a:srgbClr val="A5C261"/>
                </a:solidFill>
                <a:latin typeface="Courier New"/>
                <a:ea typeface="Courier New"/>
                <a:cs typeface="Courier New"/>
                <a:sym typeface="Courier New"/>
              </a:rPr>
              <a:t>flex</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flex-direction</a:t>
            </a:r>
            <a:r>
              <a:rPr b="1" lang="fr" sz="1100">
                <a:solidFill>
                  <a:srgbClr val="A9B7C6"/>
                </a:solidFill>
                <a:latin typeface="Courier New"/>
                <a:ea typeface="Courier New"/>
                <a:cs typeface="Courier New"/>
                <a:sym typeface="Courier New"/>
              </a:rPr>
              <a:t>: </a:t>
            </a:r>
            <a:r>
              <a:rPr b="1" lang="fr" sz="1100">
                <a:solidFill>
                  <a:srgbClr val="A5C261"/>
                </a:solidFill>
                <a:latin typeface="Courier New"/>
                <a:ea typeface="Courier New"/>
                <a:cs typeface="Courier New"/>
                <a:sym typeface="Courier New"/>
              </a:rPr>
              <a:t>column</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width</a:t>
            </a:r>
            <a:r>
              <a:rPr b="1" lang="fr" sz="1100">
                <a:solidFill>
                  <a:srgbClr val="A9B7C6"/>
                </a:solidFill>
                <a:latin typeface="Courier New"/>
                <a:ea typeface="Courier New"/>
                <a:cs typeface="Courier New"/>
                <a:sym typeface="Courier New"/>
              </a:rPr>
              <a:t>: </a:t>
            </a:r>
            <a:r>
              <a:rPr b="1" lang="fr" sz="1100">
                <a:solidFill>
                  <a:srgbClr val="6897BB"/>
                </a:solidFill>
                <a:latin typeface="Courier New"/>
                <a:ea typeface="Courier New"/>
                <a:cs typeface="Courier New"/>
                <a:sym typeface="Courier New"/>
              </a:rPr>
              <a:t>100</a:t>
            </a:r>
            <a:r>
              <a:rPr b="1" lang="fr" sz="1100">
                <a:solidFill>
                  <a:srgbClr val="A9B7C6"/>
                </a:solidFill>
                <a:latin typeface="Courier New"/>
                <a:ea typeface="Courier New"/>
                <a:cs typeface="Courier New"/>
                <a:sym typeface="Courier New"/>
              </a:rPr>
              <a:t>%</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height</a:t>
            </a:r>
            <a:r>
              <a:rPr b="1" lang="fr" sz="1100">
                <a:solidFill>
                  <a:srgbClr val="A9B7C6"/>
                </a:solidFill>
                <a:latin typeface="Courier New"/>
                <a:ea typeface="Courier New"/>
                <a:cs typeface="Courier New"/>
                <a:sym typeface="Courier New"/>
              </a:rPr>
              <a:t>: </a:t>
            </a:r>
            <a:r>
              <a:rPr b="1" lang="fr" sz="1100">
                <a:solidFill>
                  <a:srgbClr val="6897BB"/>
                </a:solidFill>
                <a:latin typeface="Courier New"/>
                <a:ea typeface="Courier New"/>
                <a:cs typeface="Courier New"/>
                <a:sym typeface="Courier New"/>
              </a:rPr>
              <a:t>100</a:t>
            </a:r>
            <a:r>
              <a:rPr b="1" lang="fr" sz="1100">
                <a:solidFill>
                  <a:srgbClr val="A9B7C6"/>
                </a:solidFill>
                <a:latin typeface="Courier New"/>
                <a:ea typeface="Courier New"/>
                <a:cs typeface="Courier New"/>
                <a:sym typeface="Courier New"/>
              </a:rPr>
              <a:t>%</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min-height</a:t>
            </a:r>
            <a:r>
              <a:rPr b="1" lang="fr" sz="1100">
                <a:solidFill>
                  <a:srgbClr val="A9B7C6"/>
                </a:solidFill>
                <a:latin typeface="Courier New"/>
                <a:ea typeface="Courier New"/>
                <a:cs typeface="Courier New"/>
                <a:sym typeface="Courier New"/>
              </a:rPr>
              <a:t>: </a:t>
            </a:r>
            <a:r>
              <a:rPr b="1" lang="fr" sz="1100">
                <a:solidFill>
                  <a:srgbClr val="6897BB"/>
                </a:solidFill>
                <a:latin typeface="Courier New"/>
                <a:ea typeface="Courier New"/>
                <a:cs typeface="Courier New"/>
                <a:sym typeface="Courier New"/>
              </a:rPr>
              <a:t>100</a:t>
            </a:r>
            <a:r>
              <a:rPr b="1" lang="fr" sz="1100">
                <a:solidFill>
                  <a:srgbClr val="A5C261"/>
                </a:solidFill>
                <a:latin typeface="Courier New"/>
                <a:ea typeface="Courier New"/>
                <a:cs typeface="Courier New"/>
                <a:sym typeface="Courier New"/>
              </a:rPr>
              <a:t>vh</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margin-top</a:t>
            </a:r>
            <a:r>
              <a:rPr b="1" lang="fr" sz="1100">
                <a:solidFill>
                  <a:srgbClr val="A9B7C6"/>
                </a:solidFill>
                <a:latin typeface="Courier New"/>
                <a:ea typeface="Courier New"/>
                <a:cs typeface="Courier New"/>
                <a:sym typeface="Courier New"/>
              </a:rPr>
              <a:t>: </a:t>
            </a:r>
            <a:r>
              <a:rPr b="1" lang="fr" sz="1100">
                <a:solidFill>
                  <a:srgbClr val="6897BB"/>
                </a:solidFill>
                <a:latin typeface="Courier New"/>
                <a:ea typeface="Courier New"/>
                <a:cs typeface="Courier New"/>
                <a:sym typeface="Courier New"/>
              </a:rPr>
              <a:t>62</a:t>
            </a:r>
            <a:r>
              <a:rPr b="1" lang="fr" sz="1100">
                <a:solidFill>
                  <a:srgbClr val="A5C261"/>
                </a:solidFill>
                <a:latin typeface="Courier New"/>
                <a:ea typeface="Courier New"/>
                <a:cs typeface="Courier New"/>
                <a:sym typeface="Courier New"/>
              </a:rPr>
              <a:t>px</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background</a:t>
            </a:r>
            <a:r>
              <a:rPr b="1" lang="fr" sz="1100">
                <a:solidFill>
                  <a:srgbClr val="A9B7C6"/>
                </a:solidFill>
                <a:latin typeface="Courier New"/>
                <a:ea typeface="Courier New"/>
                <a:cs typeface="Courier New"/>
                <a:sym typeface="Courier New"/>
              </a:rPr>
              <a:t>: </a:t>
            </a:r>
            <a:r>
              <a:rPr b="1" lang="fr" sz="1100">
                <a:solidFill>
                  <a:srgbClr val="E8BF6A"/>
                </a:solidFill>
                <a:latin typeface="Courier New"/>
                <a:ea typeface="Courier New"/>
                <a:cs typeface="Courier New"/>
                <a:sym typeface="Courier New"/>
              </a:rPr>
              <a:t>url</a:t>
            </a:r>
            <a:r>
              <a:rPr b="1" lang="fr" sz="1100">
                <a:solidFill>
                  <a:srgbClr val="A9B7C6"/>
                </a:solidFill>
                <a:latin typeface="Courier New"/>
                <a:ea typeface="Courier New"/>
                <a:cs typeface="Courier New"/>
                <a:sym typeface="Courier New"/>
              </a:rPr>
              <a:t>(</a:t>
            </a:r>
            <a:r>
              <a:rPr b="1" lang="fr" sz="1100">
                <a:solidFill>
                  <a:srgbClr val="6A8759"/>
                </a:solidFill>
                <a:latin typeface="Courier New"/>
                <a:ea typeface="Courier New"/>
                <a:cs typeface="Courier New"/>
                <a:sym typeface="Courier New"/>
              </a:rPr>
              <a:t>"../img/background.png"</a:t>
            </a:r>
            <a:r>
              <a:rPr b="1" lang="fr" sz="1100">
                <a:solidFill>
                  <a:srgbClr val="A9B7C6"/>
                </a:solidFill>
                <a:latin typeface="Courier New"/>
                <a:ea typeface="Courier New"/>
                <a:cs typeface="Courier New"/>
                <a:sym typeface="Courier New"/>
              </a:rPr>
              <a:t>) </a:t>
            </a:r>
            <a:r>
              <a:rPr b="1" lang="fr" sz="1100">
                <a:solidFill>
                  <a:srgbClr val="A5C261"/>
                </a:solidFill>
                <a:latin typeface="Courier New"/>
                <a:ea typeface="Courier New"/>
                <a:cs typeface="Courier New"/>
                <a:sym typeface="Courier New"/>
              </a:rPr>
              <a:t>fixed center</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CC7832"/>
                </a:solidFill>
                <a:latin typeface="Courier New"/>
                <a:ea typeface="Courier New"/>
                <a:cs typeface="Courier New"/>
                <a:sym typeface="Courier New"/>
              </a:rPr>
              <a:t>   </a:t>
            </a:r>
            <a:r>
              <a:rPr b="1" lang="fr" sz="1100">
                <a:solidFill>
                  <a:srgbClr val="BABABA"/>
                </a:solidFill>
                <a:latin typeface="Courier New"/>
                <a:ea typeface="Courier New"/>
                <a:cs typeface="Courier New"/>
                <a:sym typeface="Courier New"/>
              </a:rPr>
              <a:t>background-size</a:t>
            </a:r>
            <a:r>
              <a:rPr b="1" lang="fr" sz="1100">
                <a:solidFill>
                  <a:srgbClr val="A9B7C6"/>
                </a:solidFill>
                <a:latin typeface="Courier New"/>
                <a:ea typeface="Courier New"/>
                <a:cs typeface="Courier New"/>
                <a:sym typeface="Courier New"/>
              </a:rPr>
              <a:t>: </a:t>
            </a:r>
            <a:r>
              <a:rPr b="1" lang="fr" sz="1100">
                <a:solidFill>
                  <a:srgbClr val="A5C261"/>
                </a:solidFill>
                <a:latin typeface="Courier New"/>
                <a:ea typeface="Courier New"/>
                <a:cs typeface="Courier New"/>
                <a:sym typeface="Courier New"/>
              </a:rPr>
              <a:t>cover</a:t>
            </a:r>
            <a:r>
              <a:rPr b="1" lang="fr" sz="1100">
                <a:solidFill>
                  <a:srgbClr val="CC7832"/>
                </a:solidFill>
                <a:latin typeface="Courier New"/>
                <a:ea typeface="Courier New"/>
                <a:cs typeface="Courier New"/>
                <a:sym typeface="Courier New"/>
              </a:rPr>
              <a:t>;</a:t>
            </a:r>
            <a:endParaRPr b="1"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b="1" lang="fr" sz="1100">
                <a:solidFill>
                  <a:srgbClr val="A9B7C6"/>
                </a:solidFill>
                <a:latin typeface="Courier New"/>
                <a:ea typeface="Courier New"/>
                <a:cs typeface="Courier New"/>
                <a:sym typeface="Courier New"/>
              </a:rPr>
              <a:t>}</a:t>
            </a:r>
            <a:endParaRPr b="1" sz="1100">
              <a:solidFill>
                <a:srgbClr val="E8BF6A"/>
              </a:solidFill>
              <a:latin typeface="Courier New"/>
              <a:ea typeface="Courier New"/>
              <a:cs typeface="Courier New"/>
              <a:sym typeface="Courier New"/>
            </a:endParaRPr>
          </a:p>
        </p:txBody>
      </p:sp>
      <p:sp>
        <p:nvSpPr>
          <p:cNvPr id="960" name="Google Shape;960;p81"/>
          <p:cNvSpPr/>
          <p:nvPr/>
        </p:nvSpPr>
        <p:spPr>
          <a:xfrm>
            <a:off x="5112575" y="651348"/>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1" name="Google Shape;961;p81"/>
          <p:cNvSpPr/>
          <p:nvPr/>
        </p:nvSpPr>
        <p:spPr>
          <a:xfrm>
            <a:off x="5112575" y="1531383"/>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2" name="Google Shape;962;p81"/>
          <p:cNvSpPr/>
          <p:nvPr/>
        </p:nvSpPr>
        <p:spPr>
          <a:xfrm>
            <a:off x="5112575" y="2368203"/>
            <a:ext cx="7959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3" name="Google Shape;963;p81"/>
          <p:cNvSpPr/>
          <p:nvPr/>
        </p:nvSpPr>
        <p:spPr>
          <a:xfrm>
            <a:off x="5071100" y="3789300"/>
            <a:ext cx="837300" cy="3153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64" name="Google Shape;964;p81"/>
          <p:cNvSpPr txBox="1"/>
          <p:nvPr/>
        </p:nvSpPr>
        <p:spPr>
          <a:xfrm>
            <a:off x="6044600" y="573048"/>
            <a:ext cx="2444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Importation de la police d’écriture </a:t>
            </a:r>
            <a:r>
              <a:rPr lang="fr" sz="1000">
                <a:solidFill>
                  <a:schemeClr val="lt1"/>
                </a:solidFill>
                <a:latin typeface="Lexend Medium"/>
                <a:ea typeface="Lexend Medium"/>
                <a:cs typeface="Lexend Medium"/>
                <a:sym typeface="Lexend Medium"/>
              </a:rPr>
              <a:t>Comfortaa (taille 700)</a:t>
            </a:r>
            <a:endParaRPr sz="1000">
              <a:solidFill>
                <a:schemeClr val="lt1"/>
              </a:solidFill>
              <a:latin typeface="Lexend Medium"/>
              <a:ea typeface="Lexend Medium"/>
              <a:cs typeface="Lexend Medium"/>
              <a:sym typeface="Lexend Medium"/>
            </a:endParaRPr>
          </a:p>
        </p:txBody>
      </p:sp>
      <p:pic>
        <p:nvPicPr>
          <p:cNvPr id="965" name="Google Shape;965;p81"/>
          <p:cNvPicPr preferRelativeResize="0"/>
          <p:nvPr/>
        </p:nvPicPr>
        <p:blipFill>
          <a:blip r:embed="rId4">
            <a:alphaModFix/>
          </a:blip>
          <a:stretch>
            <a:fillRect/>
          </a:stretch>
        </p:blipFill>
        <p:spPr>
          <a:xfrm>
            <a:off x="8625420" y="90129"/>
            <a:ext cx="448450" cy="531496"/>
          </a:xfrm>
          <a:prstGeom prst="rect">
            <a:avLst/>
          </a:prstGeom>
          <a:noFill/>
          <a:ln>
            <a:noFill/>
          </a:ln>
        </p:spPr>
      </p:pic>
      <p:sp>
        <p:nvSpPr>
          <p:cNvPr id="966" name="Google Shape;966;p81"/>
          <p:cNvSpPr txBox="1"/>
          <p:nvPr/>
        </p:nvSpPr>
        <p:spPr>
          <a:xfrm>
            <a:off x="6044600" y="1453083"/>
            <a:ext cx="2580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Stockage d’une couleur dans une variable pour la réutiliser</a:t>
            </a:r>
            <a:endParaRPr sz="1000">
              <a:solidFill>
                <a:schemeClr val="lt1"/>
              </a:solidFill>
              <a:latin typeface="Lexend Medium"/>
              <a:ea typeface="Lexend Medium"/>
              <a:cs typeface="Lexend Medium"/>
              <a:sym typeface="Lexend Medium"/>
            </a:endParaRPr>
          </a:p>
        </p:txBody>
      </p:sp>
      <p:sp>
        <p:nvSpPr>
          <p:cNvPr id="967" name="Google Shape;967;p81"/>
          <p:cNvSpPr txBox="1"/>
          <p:nvPr/>
        </p:nvSpPr>
        <p:spPr>
          <a:xfrm>
            <a:off x="6010550" y="2289900"/>
            <a:ext cx="251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lt1"/>
                </a:solidFill>
                <a:latin typeface="Lexend Medium"/>
                <a:ea typeface="Lexend Medium"/>
                <a:cs typeface="Lexend Medium"/>
                <a:sym typeface="Lexend Medium"/>
              </a:rPr>
              <a:t>Affichage de l’élément html sur l’intégralité de la longueur et largeur</a:t>
            </a:r>
            <a:endParaRPr sz="1000">
              <a:solidFill>
                <a:schemeClr val="lt1"/>
              </a:solidFill>
              <a:latin typeface="Lexend Medium"/>
              <a:ea typeface="Lexend Medium"/>
              <a:cs typeface="Lexend Medium"/>
              <a:sym typeface="Lexend Medium"/>
            </a:endParaRPr>
          </a:p>
        </p:txBody>
      </p:sp>
      <p:sp>
        <p:nvSpPr>
          <p:cNvPr id="968" name="Google Shape;968;p81"/>
          <p:cNvSpPr txBox="1"/>
          <p:nvPr/>
        </p:nvSpPr>
        <p:spPr>
          <a:xfrm>
            <a:off x="6044600" y="3674700"/>
            <a:ext cx="2331600" cy="771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 sz="1000">
                <a:solidFill>
                  <a:schemeClr val="lt1"/>
                </a:solidFill>
                <a:latin typeface="Lexend Medium"/>
                <a:ea typeface="Lexend Medium"/>
                <a:cs typeface="Lexend Medium"/>
                <a:sym typeface="Lexend Medium"/>
              </a:rPr>
              <a:t>Utilisation d’une flexbox sur l’élément body pour faciliter l’alignement, l’ordre et la disposition des éléments enfants.</a:t>
            </a:r>
            <a:endParaRPr sz="1000">
              <a:solidFill>
                <a:schemeClr val="lt1"/>
              </a:solidFill>
              <a:latin typeface="Lexend Medium"/>
              <a:ea typeface="Lexend Medium"/>
              <a:cs typeface="Lexend Medium"/>
              <a:sym typeface="Lexend Medium"/>
            </a:endParaRPr>
          </a:p>
        </p:txBody>
      </p:sp>
      <p:pic>
        <p:nvPicPr>
          <p:cNvPr id="969" name="Google Shape;969;p81"/>
          <p:cNvPicPr preferRelativeResize="0"/>
          <p:nvPr/>
        </p:nvPicPr>
        <p:blipFill>
          <a:blip r:embed="rId5">
            <a:alphaModFix/>
          </a:blip>
          <a:stretch>
            <a:fillRect/>
          </a:stretch>
        </p:blipFill>
        <p:spPr>
          <a:xfrm>
            <a:off x="8489298" y="129400"/>
            <a:ext cx="301275" cy="148850"/>
          </a:xfrm>
          <a:prstGeom prst="rect">
            <a:avLst/>
          </a:prstGeom>
          <a:noFill/>
          <a:ln>
            <a:noFill/>
          </a:ln>
        </p:spPr>
      </p:pic>
      <p:pic>
        <p:nvPicPr>
          <p:cNvPr id="970" name="Google Shape;970;p81"/>
          <p:cNvPicPr preferRelativeResize="0"/>
          <p:nvPr/>
        </p:nvPicPr>
        <p:blipFill>
          <a:blip r:embed="rId4">
            <a:alphaModFix/>
          </a:blip>
          <a:stretch>
            <a:fillRect/>
          </a:stretch>
        </p:blipFill>
        <p:spPr>
          <a:xfrm>
            <a:off x="8652795" y="90129"/>
            <a:ext cx="448450" cy="531496"/>
          </a:xfrm>
          <a:prstGeom prst="rect">
            <a:avLst/>
          </a:prstGeom>
          <a:noFill/>
          <a:ln>
            <a:noFill/>
          </a:ln>
        </p:spPr>
      </p:pic>
      <p:pic>
        <p:nvPicPr>
          <p:cNvPr id="971" name="Google Shape;971;p81"/>
          <p:cNvPicPr preferRelativeResize="0"/>
          <p:nvPr/>
        </p:nvPicPr>
        <p:blipFill>
          <a:blip r:embed="rId4">
            <a:alphaModFix/>
          </a:blip>
          <a:stretch>
            <a:fillRect/>
          </a:stretch>
        </p:blipFill>
        <p:spPr>
          <a:xfrm>
            <a:off x="8625420" y="90129"/>
            <a:ext cx="448450" cy="53149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977" name="Google Shape;977;p82"/>
          <p:cNvPicPr preferRelativeResize="0"/>
          <p:nvPr/>
        </p:nvPicPr>
        <p:blipFill>
          <a:blip r:embed="rId3">
            <a:alphaModFix/>
          </a:blip>
          <a:stretch>
            <a:fillRect/>
          </a:stretch>
        </p:blipFill>
        <p:spPr>
          <a:xfrm>
            <a:off x="681950" y="547575"/>
            <a:ext cx="3721250" cy="814025"/>
          </a:xfrm>
          <a:prstGeom prst="rect">
            <a:avLst/>
          </a:prstGeom>
          <a:noFill/>
          <a:ln>
            <a:noFill/>
          </a:ln>
        </p:spPr>
      </p:pic>
      <p:pic>
        <p:nvPicPr>
          <p:cNvPr id="978" name="Google Shape;978;p82" title="demonstration-edutech.mp4">
            <a:hlinkClick r:id="rId4"/>
          </p:cNvPr>
          <p:cNvPicPr preferRelativeResize="0"/>
          <p:nvPr/>
        </p:nvPicPr>
        <p:blipFill>
          <a:blip r:embed="rId5">
            <a:alphaModFix/>
          </a:blip>
          <a:stretch>
            <a:fillRect/>
          </a:stretch>
        </p:blipFill>
        <p:spPr>
          <a:xfrm>
            <a:off x="1242449" y="1414350"/>
            <a:ext cx="6659099" cy="364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4800">
                <a:solidFill>
                  <a:srgbClr val="000000"/>
                </a:solidFill>
              </a:rPr>
              <a:t>Merci de nous avoir écoutés👍!</a:t>
            </a:r>
            <a:endParaRPr/>
          </a:p>
        </p:txBody>
      </p:sp>
      <p:sp>
        <p:nvSpPr>
          <p:cNvPr id="984" name="Google Shape;984;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4" name="Shape 234"/>
        <p:cNvGrpSpPr/>
        <p:nvPr/>
      </p:nvGrpSpPr>
      <p:grpSpPr>
        <a:xfrm>
          <a:off x="0" y="0"/>
          <a:ext cx="0" cy="0"/>
          <a:chOff x="0" y="0"/>
          <a:chExt cx="0" cy="0"/>
        </a:xfrm>
      </p:grpSpPr>
      <p:sp>
        <p:nvSpPr>
          <p:cNvPr id="235" name="Google Shape;235;p24"/>
          <p:cNvSpPr/>
          <p:nvPr/>
        </p:nvSpPr>
        <p:spPr>
          <a:xfrm>
            <a:off x="1416150" y="1440575"/>
            <a:ext cx="6311700" cy="345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36" name="Google Shape;236;p24"/>
          <p:cNvPicPr preferRelativeResize="0"/>
          <p:nvPr/>
        </p:nvPicPr>
        <p:blipFill>
          <a:blip r:embed="rId3">
            <a:alphaModFix/>
          </a:blip>
          <a:stretch>
            <a:fillRect/>
          </a:stretch>
        </p:blipFill>
        <p:spPr>
          <a:xfrm>
            <a:off x="1574326" y="1600467"/>
            <a:ext cx="6008835" cy="3163740"/>
          </a:xfrm>
          <a:prstGeom prst="rect">
            <a:avLst/>
          </a:prstGeom>
          <a:noFill/>
          <a:ln>
            <a:noFill/>
          </a:ln>
        </p:spPr>
      </p:pic>
      <p:sp>
        <p:nvSpPr>
          <p:cNvPr id="237" name="Google Shape;237;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238" name="Google Shape;238;p24"/>
          <p:cNvPicPr preferRelativeResize="0"/>
          <p:nvPr/>
        </p:nvPicPr>
        <p:blipFill>
          <a:blip r:embed="rId4">
            <a:alphaModFix/>
          </a:blip>
          <a:stretch>
            <a:fillRect/>
          </a:stretch>
        </p:blipFill>
        <p:spPr>
          <a:xfrm>
            <a:off x="652825" y="544060"/>
            <a:ext cx="3776576" cy="69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42" name="Shape 242"/>
        <p:cNvGrpSpPr/>
        <p:nvPr/>
      </p:nvGrpSpPr>
      <p:grpSpPr>
        <a:xfrm>
          <a:off x="0" y="0"/>
          <a:ext cx="0" cy="0"/>
          <a:chOff x="0" y="0"/>
          <a:chExt cx="0" cy="0"/>
        </a:xfrm>
      </p:grpSpPr>
      <p:sp>
        <p:nvSpPr>
          <p:cNvPr id="243" name="Google Shape;243;p25"/>
          <p:cNvSpPr/>
          <p:nvPr/>
        </p:nvSpPr>
        <p:spPr>
          <a:xfrm>
            <a:off x="665237" y="1834375"/>
            <a:ext cx="3964800" cy="288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4" name="Google Shape;244;p25"/>
          <p:cNvSpPr/>
          <p:nvPr/>
        </p:nvSpPr>
        <p:spPr>
          <a:xfrm>
            <a:off x="4949412" y="658350"/>
            <a:ext cx="3936600" cy="406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45" name="Google Shape;245;p25"/>
          <p:cNvSpPr txBox="1"/>
          <p:nvPr>
            <p:ph type="title"/>
          </p:nvPr>
        </p:nvSpPr>
        <p:spPr>
          <a:xfrm>
            <a:off x="729450" y="1299175"/>
            <a:ext cx="45330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Dictionnaire des attributs</a:t>
            </a:r>
            <a:endParaRPr sz="300"/>
          </a:p>
        </p:txBody>
      </p:sp>
      <p:pic>
        <p:nvPicPr>
          <p:cNvPr id="246" name="Google Shape;246;p25"/>
          <p:cNvPicPr preferRelativeResize="0"/>
          <p:nvPr/>
        </p:nvPicPr>
        <p:blipFill>
          <a:blip r:embed="rId3">
            <a:alphaModFix/>
          </a:blip>
          <a:stretch>
            <a:fillRect/>
          </a:stretch>
        </p:blipFill>
        <p:spPr>
          <a:xfrm>
            <a:off x="773487" y="1984447"/>
            <a:ext cx="3734301" cy="2589028"/>
          </a:xfrm>
          <a:prstGeom prst="rect">
            <a:avLst/>
          </a:prstGeom>
          <a:noFill/>
          <a:ln>
            <a:noFill/>
          </a:ln>
        </p:spPr>
      </p:pic>
      <p:pic>
        <p:nvPicPr>
          <p:cNvPr id="247" name="Google Shape;247;p25"/>
          <p:cNvPicPr preferRelativeResize="0"/>
          <p:nvPr/>
        </p:nvPicPr>
        <p:blipFill>
          <a:blip r:embed="rId4">
            <a:alphaModFix/>
          </a:blip>
          <a:stretch>
            <a:fillRect/>
          </a:stretch>
        </p:blipFill>
        <p:spPr>
          <a:xfrm>
            <a:off x="5099787" y="799675"/>
            <a:ext cx="3646600" cy="3773799"/>
          </a:xfrm>
          <a:prstGeom prst="rect">
            <a:avLst/>
          </a:prstGeom>
          <a:noFill/>
          <a:ln>
            <a:noFill/>
          </a:ln>
        </p:spPr>
      </p:pic>
      <p:sp>
        <p:nvSpPr>
          <p:cNvPr id="248" name="Google Shape;248;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2" name="Shape 252"/>
        <p:cNvGrpSpPr/>
        <p:nvPr/>
      </p:nvGrpSpPr>
      <p:grpSpPr>
        <a:xfrm>
          <a:off x="0" y="0"/>
          <a:ext cx="0" cy="0"/>
          <a:chOff x="0" y="0"/>
          <a:chExt cx="0" cy="0"/>
        </a:xfrm>
      </p:grpSpPr>
      <p:sp>
        <p:nvSpPr>
          <p:cNvPr id="253" name="Google Shape;253;p26"/>
          <p:cNvSpPr/>
          <p:nvPr/>
        </p:nvSpPr>
        <p:spPr>
          <a:xfrm>
            <a:off x="4111800" y="87125"/>
            <a:ext cx="4396800" cy="497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4" name="Google Shape;254;p26"/>
          <p:cNvSpPr txBox="1"/>
          <p:nvPr>
            <p:ph type="title"/>
          </p:nvPr>
        </p:nvSpPr>
        <p:spPr>
          <a:xfrm>
            <a:off x="729450" y="1210875"/>
            <a:ext cx="7110300" cy="10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2600"/>
              <a:t>Modèle Conceptuel</a:t>
            </a:r>
            <a:endParaRPr sz="2600"/>
          </a:p>
          <a:p>
            <a:pPr indent="0" lvl="0" marL="0" rtl="0" algn="l">
              <a:spcBef>
                <a:spcPts val="0"/>
              </a:spcBef>
              <a:spcAft>
                <a:spcPts val="0"/>
              </a:spcAft>
              <a:buNone/>
            </a:pPr>
            <a:r>
              <a:rPr lang="fr" sz="2600"/>
              <a:t>de Données</a:t>
            </a:r>
            <a:endParaRPr sz="300"/>
          </a:p>
        </p:txBody>
      </p:sp>
      <p:pic>
        <p:nvPicPr>
          <p:cNvPr id="255" name="Google Shape;255;p26"/>
          <p:cNvPicPr preferRelativeResize="0"/>
          <p:nvPr/>
        </p:nvPicPr>
        <p:blipFill>
          <a:blip r:embed="rId3">
            <a:alphaModFix/>
          </a:blip>
          <a:stretch>
            <a:fillRect/>
          </a:stretch>
        </p:blipFill>
        <p:spPr>
          <a:xfrm>
            <a:off x="4293150" y="245938"/>
            <a:ext cx="4051174" cy="4651624"/>
          </a:xfrm>
          <a:prstGeom prst="rect">
            <a:avLst/>
          </a:prstGeom>
          <a:noFill/>
          <a:ln>
            <a:noFill/>
          </a:ln>
        </p:spPr>
      </p:pic>
      <p:sp>
        <p:nvSpPr>
          <p:cNvPr id="256" name="Google Shape;256;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